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4" r:id="rId3"/>
    <p:sldId id="262" r:id="rId4"/>
    <p:sldId id="265" r:id="rId5"/>
    <p:sldId id="266" r:id="rId6"/>
    <p:sldId id="259" r:id="rId7"/>
    <p:sldId id="260" r:id="rId8"/>
    <p:sldId id="263" r:id="rId9"/>
    <p:sldId id="261" r:id="rId10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23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7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5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4FDE-AAAE-458C-9DDF-1E6E282F0C5D}" type="datetimeFigureOut">
              <a:rPr lang="lt-LT" smtClean="0"/>
              <a:pPr/>
              <a:t>2010.10.18</a:t>
            </a:fld>
            <a:endParaRPr lang="lt-LT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8BED3A-6FFF-4709-80FB-1FB0714F941A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4FDE-AAAE-458C-9DDF-1E6E282F0C5D}" type="datetimeFigureOut">
              <a:rPr lang="lt-LT" smtClean="0"/>
              <a:pPr/>
              <a:t>2010.10.18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ED3A-6FFF-4709-80FB-1FB0714F941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4FDE-AAAE-458C-9DDF-1E6E282F0C5D}" type="datetimeFigureOut">
              <a:rPr lang="lt-LT" smtClean="0"/>
              <a:pPr/>
              <a:t>2010.10.18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ED3A-6FFF-4709-80FB-1FB0714F941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4304FDE-AAAE-458C-9DDF-1E6E282F0C5D}" type="datetimeFigureOut">
              <a:rPr lang="lt-LT" smtClean="0"/>
              <a:pPr/>
              <a:t>2010.10.18</a:t>
            </a:fld>
            <a:endParaRPr lang="lt-LT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58BED3A-6FFF-4709-80FB-1FB0714F941A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4FDE-AAAE-458C-9DDF-1E6E282F0C5D}" type="datetimeFigureOut">
              <a:rPr lang="lt-LT" smtClean="0"/>
              <a:pPr/>
              <a:t>2010.10.18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ED3A-6FFF-4709-80FB-1FB0714F941A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5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3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4FDE-AAAE-458C-9DDF-1E6E282F0C5D}" type="datetimeFigureOut">
              <a:rPr lang="lt-LT" smtClean="0"/>
              <a:pPr/>
              <a:t>2010.10.18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ED3A-6FFF-4709-80FB-1FB0714F941A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ED3A-6FFF-4709-80FB-1FB0714F941A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4FDE-AAAE-458C-9DDF-1E6E282F0C5D}" type="datetimeFigureOut">
              <a:rPr lang="lt-LT" smtClean="0"/>
              <a:pPr/>
              <a:t>2010.10.18</a:t>
            </a:fld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4FDE-AAAE-458C-9DDF-1E6E282F0C5D}" type="datetimeFigureOut">
              <a:rPr lang="lt-LT" smtClean="0"/>
              <a:pPr/>
              <a:t>2010.10.18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ED3A-6FFF-4709-80FB-1FB0714F941A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4FDE-AAAE-458C-9DDF-1E6E282F0C5D}" type="datetimeFigureOut">
              <a:rPr lang="lt-LT" smtClean="0"/>
              <a:pPr/>
              <a:t>2010.10.18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ED3A-6FFF-4709-80FB-1FB0714F941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4304FDE-AAAE-458C-9DDF-1E6E282F0C5D}" type="datetimeFigureOut">
              <a:rPr lang="lt-LT" smtClean="0"/>
              <a:pPr/>
              <a:t>2010.10.18</a:t>
            </a:fld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58BED3A-6FFF-4709-80FB-1FB0714F941A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4FDE-AAAE-458C-9DDF-1E6E282F0C5D}" type="datetimeFigureOut">
              <a:rPr lang="lt-LT" smtClean="0"/>
              <a:pPr/>
              <a:t>2010.10.18</a:t>
            </a:fld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8BED3A-6FFF-4709-80FB-1FB0714F941A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1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4304FDE-AAAE-458C-9DDF-1E6E282F0C5D}" type="datetimeFigureOut">
              <a:rPr lang="lt-LT" smtClean="0"/>
              <a:pPr/>
              <a:t>2010.10.18</a:t>
            </a:fld>
            <a:endParaRPr lang="lt-L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58BED3A-6FFF-4709-80FB-1FB0714F941A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7" y="5286389"/>
            <a:ext cx="6400800" cy="1066792"/>
          </a:xfrm>
        </p:spPr>
        <p:txBody>
          <a:bodyPr>
            <a:normAutofit/>
          </a:bodyPr>
          <a:lstStyle/>
          <a:p>
            <a:r>
              <a:rPr lang="lt-LT" sz="4400" dirty="0" smtClean="0">
                <a:solidFill>
                  <a:srgbClr val="47230D"/>
                </a:solidFill>
                <a:latin typeface="Old English Text MT" pitchFamily="66" charset="0"/>
              </a:rPr>
              <a:t>Abraomas Kulvietis</a:t>
            </a:r>
            <a:endParaRPr lang="lt-LT" sz="4400" dirty="0">
              <a:solidFill>
                <a:srgbClr val="47230D"/>
              </a:solidFill>
              <a:latin typeface="Old English Text MT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>
                <a:solidFill>
                  <a:schemeClr val="accent2">
                    <a:lumMod val="50000"/>
                  </a:schemeClr>
                </a:solidFill>
                <a:latin typeface="Old English Text MT" pitchFamily="66" charset="0"/>
              </a:rPr>
              <a:t>Abraomas Kulvietis</a:t>
            </a:r>
            <a:endParaRPr lang="lt-LT" dirty="0">
              <a:solidFill>
                <a:schemeClr val="accent2">
                  <a:lumMod val="50000"/>
                </a:schemeClr>
              </a:solidFill>
              <a:latin typeface="Old English Text MT" pitchFamily="66" charset="0"/>
            </a:endParaRPr>
          </a:p>
        </p:txBody>
      </p:sp>
      <p:pic>
        <p:nvPicPr>
          <p:cNvPr id="6" name="il_fi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1" y="357167"/>
            <a:ext cx="6429420" cy="4413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795463" y="642919"/>
          <a:ext cx="5553075" cy="3423463"/>
        </p:xfrm>
        <a:graphic>
          <a:graphicData uri="http://schemas.openxmlformats.org/drawingml/2006/table">
            <a:tbl>
              <a:tblPr/>
              <a:tblGrid>
                <a:gridCol w="1354015"/>
                <a:gridCol w="4199060"/>
              </a:tblGrid>
              <a:tr h="3423463">
                <a:tc>
                  <a:txBody>
                    <a:bodyPr/>
                    <a:lstStyle/>
                    <a:p>
                      <a:endParaRPr lang="lt-LT" sz="18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lt-LT" sz="18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TextBox 8"/>
          <p:cNvSpPr txBox="1"/>
          <p:nvPr/>
        </p:nvSpPr>
        <p:spPr>
          <a:xfrm>
            <a:off x="500033" y="357167"/>
            <a:ext cx="5072099" cy="646330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lt-LT" sz="2200" dirty="0" smtClean="0">
                <a:solidFill>
                  <a:srgbClr val="47230D"/>
                </a:solidFill>
                <a:latin typeface="Constantia" pitchFamily="18" charset="0"/>
              </a:rPr>
              <a:t>Tikroji </a:t>
            </a:r>
            <a:r>
              <a:rPr lang="lt-LT" sz="2200" dirty="0">
                <a:solidFill>
                  <a:srgbClr val="47230D"/>
                </a:solidFill>
                <a:latin typeface="Constantia" pitchFamily="18" charset="0"/>
              </a:rPr>
              <a:t>gimimo data nežinoma, manoma, kad gimė apie 1510-1512 m. Kulvoje (Jonavos r</a:t>
            </a:r>
            <a:r>
              <a:rPr lang="lt-LT" sz="2200" dirty="0" smtClean="0">
                <a:solidFill>
                  <a:srgbClr val="47230D"/>
                </a:solidFill>
                <a:latin typeface="Constantia" pitchFamily="18" charset="0"/>
              </a:rPr>
              <a:t>.);</a:t>
            </a:r>
          </a:p>
          <a:p>
            <a:pPr>
              <a:buFont typeface="Arial" pitchFamily="34" charset="0"/>
              <a:buChar char="•"/>
            </a:pPr>
            <a:r>
              <a:rPr lang="lt-LT" sz="2200" dirty="0" smtClean="0">
                <a:solidFill>
                  <a:srgbClr val="47230D"/>
                </a:solidFill>
                <a:latin typeface="Constantia" pitchFamily="18" charset="0"/>
              </a:rPr>
              <a:t>Kulviečių giminės herbe pavaizduota gulbė;</a:t>
            </a:r>
            <a:endParaRPr lang="lt-LT" sz="2200" dirty="0" smtClean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lt-LT" sz="2200" dirty="0" smtClean="0">
                <a:solidFill>
                  <a:srgbClr val="47230D"/>
                </a:solidFill>
                <a:latin typeface="Constantia" pitchFamily="18" charset="0"/>
              </a:rPr>
              <a:t>Būdamas 18 metų įstojo į Krokuvos universitetą, </a:t>
            </a:r>
            <a:r>
              <a:rPr lang="lt-LT" sz="2200" dirty="0" smtClean="0">
                <a:solidFill>
                  <a:srgbClr val="47230D"/>
                </a:solidFill>
                <a:latin typeface="Constantia" pitchFamily="18" charset="0"/>
              </a:rPr>
              <a:t>dirbo </a:t>
            </a:r>
            <a:r>
              <a:rPr lang="lt-LT" sz="2200" dirty="0" smtClean="0">
                <a:solidFill>
                  <a:srgbClr val="47230D"/>
                </a:solidFill>
                <a:latin typeface="Constantia" pitchFamily="18" charset="0"/>
              </a:rPr>
              <a:t>katalikų </a:t>
            </a:r>
            <a:r>
              <a:rPr lang="lt-LT" sz="2200" dirty="0" smtClean="0">
                <a:solidFill>
                  <a:srgbClr val="47230D"/>
                </a:solidFill>
                <a:latin typeface="Constantia" pitchFamily="18" charset="0"/>
              </a:rPr>
              <a:t>kunigu;</a:t>
            </a:r>
            <a:endParaRPr lang="lt-LT" sz="2200" dirty="0" smtClean="0">
              <a:solidFill>
                <a:srgbClr val="47230D"/>
              </a:solidFill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lt-LT" sz="2200" dirty="0" smtClean="0">
                <a:solidFill>
                  <a:srgbClr val="47230D"/>
                </a:solidFill>
                <a:latin typeface="Constantia" pitchFamily="18" charset="0"/>
              </a:rPr>
              <a:t>Studijavo protestantiškame Leipcigo, Vitenbergo universitetuose, pastarajame klausėsi M. Liuterio bendraminčio F. Melanchtono paskaitų;</a:t>
            </a:r>
          </a:p>
          <a:p>
            <a:pPr>
              <a:buFont typeface="Arial" pitchFamily="34" charset="0"/>
              <a:buChar char="•"/>
            </a:pPr>
            <a:r>
              <a:rPr lang="lt-LT" sz="2200" dirty="0" smtClean="0">
                <a:solidFill>
                  <a:srgbClr val="47230D"/>
                </a:solidFill>
                <a:latin typeface="Constantia" pitchFamily="18" charset="0"/>
              </a:rPr>
              <a:t>Grįžęs į Lietuvą pradėjo skleisti reformatoriškas idėjas; </a:t>
            </a:r>
          </a:p>
          <a:p>
            <a:pPr>
              <a:buFont typeface="Arial" pitchFamily="34" charset="0"/>
              <a:buChar char="•"/>
            </a:pPr>
            <a:r>
              <a:rPr lang="lt-LT" sz="2200" u="sng" dirty="0" smtClean="0">
                <a:solidFill>
                  <a:srgbClr val="47230D"/>
                </a:solidFill>
                <a:latin typeface="Constantia" pitchFamily="18" charset="0"/>
              </a:rPr>
              <a:t>1539 įkūrė pirmąją aukštąją protestantišką mokyklą Vilniuje. </a:t>
            </a:r>
            <a:r>
              <a:rPr lang="lt-LT" sz="2200" dirty="0" smtClean="0">
                <a:solidFill>
                  <a:srgbClr val="47230D"/>
                </a:solidFill>
                <a:latin typeface="Constantia" pitchFamily="18" charset="0"/>
              </a:rPr>
              <a:t>Joje dėstė kartu su S. Rapolioniu, ten mokėsi ir M. Mažvydas.</a:t>
            </a:r>
            <a:endParaRPr lang="lt-LT" sz="2200" u="sng" dirty="0" smtClean="0">
              <a:solidFill>
                <a:srgbClr val="47230D"/>
              </a:solidFill>
              <a:latin typeface="Constantia" pitchFamily="18" charset="0"/>
            </a:endParaRPr>
          </a:p>
          <a:p>
            <a:endParaRPr lang="lt-LT" sz="2000" dirty="0" smtClean="0">
              <a:solidFill>
                <a:srgbClr val="47230D"/>
              </a:solidFill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endParaRPr lang="lt-LT" sz="2000" dirty="0" smtClean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pic>
        <p:nvPicPr>
          <p:cNvPr id="10" name="Picture 2" descr="http://www.veidas.lt/wp-content/uploads/Kulvietiherbas-530x4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7" y="1500174"/>
            <a:ext cx="3286148" cy="318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7" y="5286388"/>
            <a:ext cx="8329643" cy="107157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lt-LT" sz="1400" dirty="0" smtClean="0">
                <a:solidFill>
                  <a:srgbClr val="47230D"/>
                </a:solidFill>
                <a:latin typeface="Constantia" pitchFamily="18" charset="0"/>
              </a:rPr>
              <a:t>                                           E. E. Labutytės grafika</a:t>
            </a:r>
          </a:p>
          <a:p>
            <a:pPr algn="ctr">
              <a:buNone/>
            </a:pPr>
            <a:r>
              <a:rPr lang="lt-LT" sz="2800" dirty="0" smtClean="0">
                <a:solidFill>
                  <a:srgbClr val="47230D"/>
                </a:solidFill>
                <a:latin typeface="Constantia" pitchFamily="18" charset="0"/>
              </a:rPr>
              <a:t>A. Kulvietis ir S. Rapolionis</a:t>
            </a:r>
            <a:endParaRPr lang="lt-LT" sz="2800" dirty="0">
              <a:solidFill>
                <a:srgbClr val="47230D"/>
              </a:solidFill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5122" name="Picture 2" descr="A.Kulvietis ir S. Rapolion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9" y="620078"/>
            <a:ext cx="3214711" cy="4565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TextBox 3"/>
          <p:cNvSpPr txBox="1"/>
          <p:nvPr/>
        </p:nvSpPr>
        <p:spPr>
          <a:xfrm>
            <a:off x="500033" y="785795"/>
            <a:ext cx="821537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lt-LT" sz="2000" dirty="0" smtClean="0">
                <a:solidFill>
                  <a:srgbClr val="47230D"/>
                </a:solidFill>
                <a:latin typeface="Constantia" pitchFamily="18" charset="0"/>
              </a:rPr>
              <a:t>1542 Vilniaus vyskupas išreikalauja iš karaliaus Žygimanto Senojo dekretą prieš A. Kulvietį, todėl jam tenka bėgti į Prūsiją.</a:t>
            </a:r>
          </a:p>
          <a:p>
            <a:pPr>
              <a:buFont typeface="Arial" pitchFamily="34" charset="0"/>
              <a:buChar char="•"/>
            </a:pPr>
            <a:r>
              <a:rPr lang="lt-LT" sz="2000" dirty="0" smtClean="0">
                <a:solidFill>
                  <a:srgbClr val="47230D"/>
                </a:solidFill>
                <a:latin typeface="Constantia" pitchFamily="18" charset="0"/>
              </a:rPr>
              <a:t>Karaliaučiuje paskiriamas </a:t>
            </a:r>
            <a:r>
              <a:rPr lang="lt-LT" sz="2000" dirty="0">
                <a:solidFill>
                  <a:srgbClr val="47230D"/>
                </a:solidFill>
                <a:latin typeface="Constantia" pitchFamily="18" charset="0"/>
              </a:rPr>
              <a:t>kunigaikščio Albrechto patarėju</a:t>
            </a:r>
            <a:r>
              <a:rPr lang="lt-LT" sz="2000" dirty="0" smtClean="0">
                <a:solidFill>
                  <a:srgbClr val="47230D"/>
                </a:solidFill>
                <a:latin typeface="Constantia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lt-LT" sz="2000" dirty="0" smtClean="0">
                <a:solidFill>
                  <a:srgbClr val="47230D"/>
                </a:solidFill>
                <a:latin typeface="Constantia" pitchFamily="18" charset="0"/>
              </a:rPr>
              <a:t>Tampa </a:t>
            </a:r>
            <a:r>
              <a:rPr lang="lt-LT" sz="2000" dirty="0">
                <a:solidFill>
                  <a:srgbClr val="47230D"/>
                </a:solidFill>
                <a:latin typeface="Constantia" pitchFamily="18" charset="0"/>
              </a:rPr>
              <a:t>kunigaikščio Albrechto įkurto partikuliaro vicerektoriumi. </a:t>
            </a:r>
            <a:endParaRPr lang="lt-LT" sz="2000" dirty="0" smtClean="0">
              <a:solidFill>
                <a:srgbClr val="47230D"/>
              </a:solidFill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lt-LT" sz="2000" dirty="0" smtClean="0">
                <a:solidFill>
                  <a:srgbClr val="47230D"/>
                </a:solidFill>
                <a:latin typeface="Constantia" pitchFamily="18" charset="0"/>
              </a:rPr>
              <a:t>Oficialiai apsisprendžia būti evangeliku liuteronu;</a:t>
            </a:r>
          </a:p>
          <a:p>
            <a:pPr>
              <a:buFont typeface="Arial" pitchFamily="34" charset="0"/>
              <a:buChar char="•"/>
            </a:pPr>
            <a:r>
              <a:rPr lang="lt-LT" sz="2000" b="1" dirty="0" smtClean="0">
                <a:solidFill>
                  <a:srgbClr val="47230D"/>
                </a:solidFill>
                <a:latin typeface="Constantia" pitchFamily="18" charset="0"/>
              </a:rPr>
              <a:t>1542 m. lotyniškai parašo </a:t>
            </a:r>
            <a:r>
              <a:rPr lang="lt-LT" sz="2000" b="1" dirty="0">
                <a:solidFill>
                  <a:srgbClr val="47230D"/>
                </a:solidFill>
                <a:latin typeface="Constantia" pitchFamily="18" charset="0"/>
              </a:rPr>
              <a:t>karalienei Bonai </a:t>
            </a:r>
            <a:r>
              <a:rPr lang="lt-LT" sz="2000" b="1" dirty="0" smtClean="0">
                <a:solidFill>
                  <a:srgbClr val="47230D"/>
                </a:solidFill>
                <a:latin typeface="Constantia" pitchFamily="18" charset="0"/>
              </a:rPr>
              <a:t>dedikuotą viešą </a:t>
            </a:r>
            <a:r>
              <a:rPr lang="lt-LT" sz="2000" b="1" dirty="0">
                <a:solidFill>
                  <a:srgbClr val="47230D"/>
                </a:solidFill>
                <a:latin typeface="Constantia" pitchFamily="18" charset="0"/>
              </a:rPr>
              <a:t>laišką „Confessio fidei“ („Tikėjimo išpažinimas</a:t>
            </a:r>
            <a:r>
              <a:rPr lang="lt-LT" sz="2000" b="1" dirty="0" smtClean="0">
                <a:solidFill>
                  <a:srgbClr val="47230D"/>
                </a:solidFill>
                <a:latin typeface="Constantia" pitchFamily="18" charset="0"/>
              </a:rPr>
              <a:t>“), </a:t>
            </a:r>
            <a:r>
              <a:rPr lang="lt-LT" sz="2000" dirty="0" smtClean="0">
                <a:solidFill>
                  <a:srgbClr val="47230D"/>
                </a:solidFill>
                <a:latin typeface="Constantia" pitchFamily="18" charset="0"/>
              </a:rPr>
              <a:t>kuris vėliau išspausdintas atskiroje knygelėje;</a:t>
            </a:r>
          </a:p>
          <a:p>
            <a:pPr>
              <a:buFont typeface="Arial" pitchFamily="34" charset="0"/>
              <a:buChar char="•"/>
            </a:pPr>
            <a:r>
              <a:rPr lang="lt-LT" sz="2000" dirty="0" smtClean="0">
                <a:solidFill>
                  <a:srgbClr val="47230D"/>
                </a:solidFill>
                <a:latin typeface="Constantia" pitchFamily="18" charset="0"/>
              </a:rPr>
              <a:t>1544 paskiriamas Karaliaučiaus universiteto graikų kalbos katedros profesoriumi, dar tituluojamas šio universiteto įkūrėju;</a:t>
            </a:r>
          </a:p>
          <a:p>
            <a:pPr>
              <a:buFont typeface="Arial" pitchFamily="34" charset="0"/>
              <a:buChar char="•"/>
            </a:pPr>
            <a:r>
              <a:rPr lang="lt-LT" sz="2000" dirty="0" smtClean="0">
                <a:solidFill>
                  <a:srgbClr val="47230D"/>
                </a:solidFill>
                <a:latin typeface="Constantia" pitchFamily="18" charset="0"/>
              </a:rPr>
              <a:t>Naujasis LDK valdovas Žygimantas Augustas toleruoja protestantizmą, todėl A. Kulvietis grįžta į Lietuvą;</a:t>
            </a:r>
          </a:p>
          <a:p>
            <a:pPr>
              <a:buFont typeface="Arial" pitchFamily="34" charset="0"/>
              <a:buChar char="•"/>
            </a:pPr>
            <a:r>
              <a:rPr lang="lt-LT" sz="2000" dirty="0" smtClean="0">
                <a:solidFill>
                  <a:srgbClr val="47230D"/>
                </a:solidFill>
                <a:latin typeface="Constantia" pitchFamily="18" charset="0"/>
              </a:rPr>
              <a:t>Vilniuje dalyvauja disputuose, sako pamokslus;</a:t>
            </a:r>
          </a:p>
          <a:p>
            <a:pPr>
              <a:buFont typeface="Arial" pitchFamily="34" charset="0"/>
              <a:buChar char="•"/>
            </a:pPr>
            <a:r>
              <a:rPr lang="lt-LT" sz="2000" dirty="0" smtClean="0">
                <a:solidFill>
                  <a:srgbClr val="47230D"/>
                </a:solidFill>
                <a:latin typeface="Constantia" pitchFamily="18" charset="0"/>
              </a:rPr>
              <a:t>1545 jau sunkiai sergantis atvežamas į Kulvą; gimtinėje ir miršta.</a:t>
            </a:r>
          </a:p>
          <a:p>
            <a:pPr>
              <a:buFont typeface="Arial" pitchFamily="34" charset="0"/>
              <a:buChar char="•"/>
            </a:pPr>
            <a:endParaRPr lang="lt-LT" sz="2000" b="1" dirty="0" smtClean="0">
              <a:solidFill>
                <a:srgbClr val="47230D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TextBox 3"/>
          <p:cNvSpPr txBox="1"/>
          <p:nvPr/>
        </p:nvSpPr>
        <p:spPr>
          <a:xfrm>
            <a:off x="642910" y="1000108"/>
            <a:ext cx="807249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 smtClean="0">
                <a:solidFill>
                  <a:srgbClr val="47230D"/>
                </a:solidFill>
                <a:latin typeface="Constantia" pitchFamily="18" charset="0"/>
              </a:rPr>
              <a:t>A.Kulviečio pažiūros, išdėstytos “Tikėjimo išpažinime”:</a:t>
            </a:r>
          </a:p>
          <a:p>
            <a:endParaRPr lang="lt-LT" sz="2800" dirty="0" smtClean="0">
              <a:solidFill>
                <a:srgbClr val="47230D"/>
              </a:solidFill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lt-LT" sz="2400" dirty="0" smtClean="0">
                <a:solidFill>
                  <a:srgbClr val="47230D"/>
                </a:solidFill>
                <a:latin typeface="Constantia" pitchFamily="18" charset="0"/>
              </a:rPr>
              <a:t>Visuomenės papročiai yra sugedę, reikia ją modernizuoti;</a:t>
            </a:r>
          </a:p>
          <a:p>
            <a:pPr>
              <a:buFont typeface="Arial" pitchFamily="34" charset="0"/>
              <a:buChar char="•"/>
            </a:pPr>
            <a:r>
              <a:rPr lang="lt-LT" sz="2400" dirty="0" smtClean="0">
                <a:solidFill>
                  <a:srgbClr val="47230D"/>
                </a:solidFill>
                <a:latin typeface="Constantia" pitchFamily="18" charset="0"/>
              </a:rPr>
              <a:t>Bažnyčios mokytojai turi būti labai išsilavinę žmonės;</a:t>
            </a:r>
          </a:p>
          <a:p>
            <a:pPr>
              <a:buFont typeface="Arial" pitchFamily="34" charset="0"/>
              <a:buChar char="•"/>
            </a:pPr>
            <a:r>
              <a:rPr lang="lt-LT" sz="2400" dirty="0" smtClean="0">
                <a:solidFill>
                  <a:srgbClr val="47230D"/>
                </a:solidFill>
                <a:latin typeface="Constantia" pitchFamily="18" charset="0"/>
              </a:rPr>
              <a:t>Bažnyčios tarnai turi gyventi taupiai ir šelpti neturtinguosius;</a:t>
            </a:r>
          </a:p>
          <a:p>
            <a:pPr>
              <a:buFont typeface="Arial" pitchFamily="34" charset="0"/>
              <a:buChar char="•"/>
            </a:pPr>
            <a:r>
              <a:rPr lang="lt-LT" sz="2400" dirty="0" smtClean="0">
                <a:solidFill>
                  <a:srgbClr val="47230D"/>
                </a:solidFill>
                <a:latin typeface="Constantia" pitchFamily="18" charset="0"/>
              </a:rPr>
              <a:t>Reikia steigti mokyklas pasauliečiams;</a:t>
            </a:r>
          </a:p>
          <a:p>
            <a:pPr>
              <a:buFont typeface="Arial" pitchFamily="34" charset="0"/>
              <a:buChar char="•"/>
            </a:pPr>
            <a:r>
              <a:rPr lang="lt-LT" sz="2400" dirty="0" smtClean="0">
                <a:solidFill>
                  <a:srgbClr val="47230D"/>
                </a:solidFill>
                <a:latin typeface="Constantia" pitchFamily="18" charset="0"/>
              </a:rPr>
              <a:t>Lietuvos valdžia neturi persekioti išsilavinusių žmonių, turėtų juos pritraukti;</a:t>
            </a:r>
          </a:p>
          <a:p>
            <a:pPr>
              <a:buFont typeface="Arial" pitchFamily="34" charset="0"/>
              <a:buChar char="•"/>
            </a:pPr>
            <a:r>
              <a:rPr lang="lt-LT" sz="2400" dirty="0" smtClean="0">
                <a:solidFill>
                  <a:srgbClr val="47230D"/>
                </a:solidFill>
                <a:latin typeface="Constantia" pitchFamily="18" charset="0"/>
              </a:rPr>
              <a:t>Katalikų dvasininkų celibatas yra beprasmis.</a:t>
            </a:r>
          </a:p>
          <a:p>
            <a:pPr>
              <a:buFont typeface="Arial" pitchFamily="34" charset="0"/>
              <a:buChar char="•"/>
            </a:pP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7" y="5000637"/>
            <a:ext cx="8329643" cy="1339841"/>
          </a:xfrm>
        </p:spPr>
        <p:txBody>
          <a:bodyPr/>
          <a:lstStyle/>
          <a:p>
            <a:pPr algn="ctr">
              <a:buNone/>
            </a:pPr>
            <a:r>
              <a:rPr lang="lt-LT" dirty="0" smtClean="0">
                <a:solidFill>
                  <a:srgbClr val="47230D"/>
                </a:solidFill>
                <a:latin typeface="Constantia" pitchFamily="18" charset="0"/>
              </a:rPr>
              <a:t>Karaliaučiaus universitetas, kuriame A. Kulvietis dirbo vicerektoriumi</a:t>
            </a:r>
            <a:endParaRPr lang="lt-LT" dirty="0">
              <a:solidFill>
                <a:srgbClr val="47230D"/>
              </a:solidFill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3074" name="Picture 1" descr="http://www.veidas.lt/wp-content/uploads/UnivKoenigsberg-530x3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2" y="571481"/>
            <a:ext cx="7176039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7" y="4929199"/>
            <a:ext cx="8258204" cy="13573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lt-LT" dirty="0" smtClean="0">
                <a:solidFill>
                  <a:srgbClr val="47230D"/>
                </a:solidFill>
                <a:latin typeface="Constantia" pitchFamily="18" charset="0"/>
              </a:rPr>
              <a:t>Mažvydo katekizmas, kuriame išspausdinta vienintelė išlikusi A.Kulviečio versta giesmė “Malonus padėkavojimas” </a:t>
            </a:r>
            <a:endParaRPr lang="lt-LT" dirty="0">
              <a:solidFill>
                <a:srgbClr val="47230D"/>
              </a:solidFill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4098" name="il_fi" descr="200px-Mazvydo_katekizm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9" y="424567"/>
            <a:ext cx="2857520" cy="4245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lt-L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890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642918"/>
            <a:ext cx="842968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t-LT" sz="2400" dirty="0" smtClean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  <a:p>
            <a:r>
              <a:rPr lang="lt-LT" sz="3200" dirty="0" smtClean="0">
                <a:solidFill>
                  <a:srgbClr val="47230D"/>
                </a:solidFill>
                <a:latin typeface="Constantia" pitchFamily="18" charset="0"/>
              </a:rPr>
              <a:t>Įžvalgos apie A. Kulvietį</a:t>
            </a:r>
            <a:r>
              <a:rPr lang="lt-LT" sz="3200" dirty="0" smtClean="0">
                <a:solidFill>
                  <a:srgbClr val="47230D"/>
                </a:solidFill>
                <a:latin typeface="Constantia" pitchFamily="18" charset="0"/>
              </a:rPr>
              <a:t>:</a:t>
            </a:r>
          </a:p>
          <a:p>
            <a:endParaRPr lang="lt-LT" sz="3200" dirty="0" smtClean="0">
              <a:solidFill>
                <a:srgbClr val="47230D"/>
              </a:solidFill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lt-LT" sz="2400" dirty="0" smtClean="0">
                <a:solidFill>
                  <a:srgbClr val="47230D"/>
                </a:solidFill>
                <a:latin typeface="Constantia" pitchFamily="18" charset="0"/>
              </a:rPr>
              <a:t>Žymi Lietuvos renesanso asmenybė, reprezentuojanti savo epochą;</a:t>
            </a:r>
          </a:p>
          <a:p>
            <a:pPr>
              <a:buFont typeface="Arial" pitchFamily="34" charset="0"/>
              <a:buChar char="•"/>
            </a:pPr>
            <a:r>
              <a:rPr lang="lt-LT" sz="2400" dirty="0" smtClean="0">
                <a:solidFill>
                  <a:srgbClr val="47230D"/>
                </a:solidFill>
                <a:latin typeface="Constantia" pitchFamily="18" charset="0"/>
              </a:rPr>
              <a:t>Humanistas, skatinęs švietimo tobulėjimą;</a:t>
            </a:r>
          </a:p>
          <a:p>
            <a:pPr>
              <a:buFont typeface="Arial" pitchFamily="34" charset="0"/>
              <a:buChar char="•"/>
            </a:pPr>
            <a:r>
              <a:rPr lang="lt-LT" sz="2400" dirty="0" smtClean="0">
                <a:solidFill>
                  <a:srgbClr val="47230D"/>
                </a:solidFill>
                <a:latin typeface="Constantia" pitchFamily="18" charset="0"/>
              </a:rPr>
              <a:t>Reformacijos pradininkas ir aktyvus skleidėjas Lietuvoje;</a:t>
            </a:r>
          </a:p>
          <a:p>
            <a:pPr>
              <a:buFont typeface="Arial" pitchFamily="34" charset="0"/>
              <a:buChar char="•"/>
            </a:pPr>
            <a:r>
              <a:rPr lang="lt-LT" sz="2400" dirty="0" smtClean="0">
                <a:solidFill>
                  <a:srgbClr val="47230D"/>
                </a:solidFill>
                <a:latin typeface="Constantia" pitchFamily="18" charset="0"/>
              </a:rPr>
              <a:t>Pirmasis Lietuvos disidentas, priešinęsis tuometinei bažnytinei </a:t>
            </a:r>
            <a:r>
              <a:rPr lang="lt-LT" sz="2400" dirty="0" smtClean="0">
                <a:solidFill>
                  <a:srgbClr val="47230D"/>
                </a:solidFill>
                <a:latin typeface="Constantia" pitchFamily="18" charset="0"/>
              </a:rPr>
              <a:t>katalikų valdžiai</a:t>
            </a:r>
            <a:r>
              <a:rPr lang="lt-LT" sz="2400" dirty="0" smtClean="0">
                <a:solidFill>
                  <a:srgbClr val="47230D"/>
                </a:solidFill>
                <a:latin typeface="Constantia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lt-LT" sz="2400" dirty="0" smtClean="0">
                <a:solidFill>
                  <a:srgbClr val="47230D"/>
                </a:solidFill>
                <a:latin typeface="Constantia" pitchFamily="18" charset="0"/>
              </a:rPr>
              <a:t>Kūrė rašytinę tautinę lietuvių kultūrą, savo </a:t>
            </a:r>
            <a:r>
              <a:rPr lang="lt-LT" sz="2400" smtClean="0">
                <a:solidFill>
                  <a:srgbClr val="47230D"/>
                </a:solidFill>
                <a:latin typeface="Constantia" pitchFamily="18" charset="0"/>
              </a:rPr>
              <a:t>darbais </a:t>
            </a:r>
            <a:r>
              <a:rPr lang="lt-LT" sz="2400" smtClean="0">
                <a:solidFill>
                  <a:srgbClr val="47230D"/>
                </a:solidFill>
                <a:latin typeface="Constantia" pitchFamily="18" charset="0"/>
              </a:rPr>
              <a:t>turėjo </a:t>
            </a:r>
            <a:r>
              <a:rPr lang="lt-LT" sz="2400" dirty="0" smtClean="0">
                <a:solidFill>
                  <a:srgbClr val="47230D"/>
                </a:solidFill>
                <a:latin typeface="Constantia" pitchFamily="18" charset="0"/>
              </a:rPr>
              <a:t>įtakos M. Mažvydui;</a:t>
            </a:r>
          </a:p>
          <a:p>
            <a:pPr>
              <a:buFont typeface="Arial" pitchFamily="34" charset="0"/>
              <a:buChar char="•"/>
            </a:pPr>
            <a:r>
              <a:rPr lang="lt-LT" sz="2400" dirty="0" smtClean="0">
                <a:solidFill>
                  <a:srgbClr val="47230D"/>
                </a:solidFill>
                <a:latin typeface="Constantia" pitchFamily="18" charset="0"/>
              </a:rPr>
              <a:t>Lietuvos patriotas, garsinęs savo šalies vardą.</a:t>
            </a:r>
          </a:p>
          <a:p>
            <a:pPr>
              <a:buFont typeface="Arial" pitchFamily="34" charset="0"/>
              <a:buChar char="•"/>
            </a:pPr>
            <a:endParaRPr lang="lt-LT" sz="2400" dirty="0" smtClean="0">
              <a:solidFill>
                <a:srgbClr val="47230D"/>
              </a:solidFill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endParaRPr lang="lt-LT" sz="2400" dirty="0" smtClean="0">
              <a:solidFill>
                <a:srgbClr val="47230D"/>
              </a:solidFill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endParaRPr lang="lt-LT" sz="2400" dirty="0" smtClean="0">
              <a:solidFill>
                <a:srgbClr val="47230D"/>
              </a:solidFill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endParaRPr lang="lt-LT" sz="3200" dirty="0">
              <a:solidFill>
                <a:srgbClr val="47230D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9" y="2643183"/>
            <a:ext cx="8429684" cy="348298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lt-LT" dirty="0" smtClean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  <a:p>
            <a:pPr algn="ctr">
              <a:buNone/>
            </a:pPr>
            <a:r>
              <a:rPr lang="lt-LT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                                            </a:t>
            </a:r>
            <a:r>
              <a:rPr lang="lt-LT" dirty="0" smtClean="0">
                <a:solidFill>
                  <a:srgbClr val="47230D"/>
                </a:solidFill>
                <a:latin typeface="Constantia" pitchFamily="18" charset="0"/>
              </a:rPr>
              <a:t>Vilniaus A. Kulviečio vid. m-kla</a:t>
            </a:r>
          </a:p>
          <a:p>
            <a:pPr algn="ctr">
              <a:buNone/>
            </a:pPr>
            <a:endParaRPr lang="lt-LT" dirty="0" smtClean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  <a:p>
            <a:pPr algn="ctr">
              <a:buNone/>
            </a:pPr>
            <a:endParaRPr lang="lt-LT" dirty="0" smtClean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lt-LT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endParaRPr lang="lt-LT" dirty="0" smtClean="0">
              <a:solidFill>
                <a:srgbClr val="47230D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lt-LT" dirty="0" smtClean="0">
                <a:solidFill>
                  <a:srgbClr val="47230D"/>
                </a:solidFill>
                <a:latin typeface="Constantia" pitchFamily="18" charset="0"/>
              </a:rPr>
              <a:t>  Paminklas A. Kulviečiui</a:t>
            </a:r>
          </a:p>
          <a:p>
            <a:pPr>
              <a:buNone/>
            </a:pPr>
            <a:r>
              <a:rPr lang="lt-LT" dirty="0" smtClean="0">
                <a:solidFill>
                  <a:srgbClr val="47230D"/>
                </a:solidFill>
                <a:latin typeface="Constantia" pitchFamily="18" charset="0"/>
              </a:rPr>
              <a:t>              Jonavoje</a:t>
            </a:r>
            <a:endParaRPr lang="lt-LT" dirty="0">
              <a:solidFill>
                <a:srgbClr val="47230D"/>
              </a:solidFill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                                       </a:t>
            </a:r>
            <a:endParaRPr lang="lt-LT" dirty="0"/>
          </a:p>
        </p:txBody>
      </p:sp>
      <p:pic>
        <p:nvPicPr>
          <p:cNvPr id="6146" name="Picture 3" descr="http://www.veidas.lt/wp-content/uploads/KULVIETIS_JONAVA-397x5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7" y="1571613"/>
            <a:ext cx="2214579" cy="2952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 descr="http://t2.gstatic.com/images?q=tbn:ANd9GcRLFiL3dzUjNEcDyrkZJZSsvOdJ-XGrH_lDmLj5x-V-yg8ucIM&amp;t=1&amp;usg=__mJahxICcB2P7_cNu6reaW5ITqqM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3" y="714356"/>
            <a:ext cx="3357587" cy="2255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250</TotalTime>
  <Words>372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Abraomas Kulvietis</vt:lpstr>
      <vt:lpstr>Slide 2</vt:lpstr>
      <vt:lpstr>Slide 3</vt:lpstr>
      <vt:lpstr>Slide 4</vt:lpstr>
      <vt:lpstr>Slide 5</vt:lpstr>
      <vt:lpstr>Slide 6</vt:lpstr>
      <vt:lpstr>Slide 7</vt:lpstr>
      <vt:lpstr>Slide 8</vt:lpstr>
      <vt:lpstr>                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Abraomas Kulvietis</dc:title>
  <dc:creator>compaq</dc:creator>
  <cp:lastModifiedBy>compaq</cp:lastModifiedBy>
  <cp:revision>31</cp:revision>
  <dcterms:created xsi:type="dcterms:W3CDTF">2010-10-13T20:41:59Z</dcterms:created>
  <dcterms:modified xsi:type="dcterms:W3CDTF">2010-10-18T18:19:56Z</dcterms:modified>
</cp:coreProperties>
</file>