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2"/>
  </p:notesMasterIdLst>
  <p:sldIdLst>
    <p:sldId id="256" r:id="rId2"/>
    <p:sldId id="279" r:id="rId3"/>
    <p:sldId id="287" r:id="rId4"/>
    <p:sldId id="284" r:id="rId5"/>
    <p:sldId id="289" r:id="rId6"/>
    <p:sldId id="285" r:id="rId7"/>
    <p:sldId id="286" r:id="rId8"/>
    <p:sldId id="271" r:id="rId9"/>
    <p:sldId id="257" r:id="rId10"/>
    <p:sldId id="258" r:id="rId11"/>
    <p:sldId id="259" r:id="rId12"/>
    <p:sldId id="260" r:id="rId13"/>
    <p:sldId id="261" r:id="rId14"/>
    <p:sldId id="262" r:id="rId15"/>
    <p:sldId id="266" r:id="rId16"/>
    <p:sldId id="265" r:id="rId17"/>
    <p:sldId id="267" r:id="rId18"/>
    <p:sldId id="268" r:id="rId19"/>
    <p:sldId id="269" r:id="rId20"/>
    <p:sldId id="270" r:id="rId21"/>
    <p:sldId id="272" r:id="rId22"/>
    <p:sldId id="288" r:id="rId23"/>
    <p:sldId id="273" r:id="rId24"/>
    <p:sldId id="274" r:id="rId25"/>
    <p:sldId id="275" r:id="rId26"/>
    <p:sldId id="280" r:id="rId27"/>
    <p:sldId id="263" r:id="rId28"/>
    <p:sldId id="281" r:id="rId29"/>
    <p:sldId id="283" r:id="rId30"/>
    <p:sldId id="282" r:id="rId3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E56FD-F89C-4E4F-A4A1-010FD06F1112}" type="datetimeFigureOut">
              <a:rPr lang="lt-LT" smtClean="0"/>
              <a:t>2014.01.05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C76F3-0502-43A6-8156-9B36907B1D5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74012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C76F3-0502-43A6-8156-9B36907B1D57}" type="slidenum">
              <a:rPr lang="lt-LT" smtClean="0"/>
              <a:t>21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ntraštė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2" name="Paantraštė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65AA2-E736-4537-9326-D5CC2480F89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20" name="Poraštės vietos rezervavimo ženklas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10" name="Skaidrės numerio vietos rezervavimo ženklas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4B598-BC64-4A8E-A6B3-50B699BE1D10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Ovala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a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65AA2-E736-4537-9326-D5CC2480F89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4B598-BC64-4A8E-A6B3-50B699BE1D1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65AA2-E736-4537-9326-D5CC2480F89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4B598-BC64-4A8E-A6B3-50B699BE1D1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65AA2-E736-4537-9326-D5CC2480F89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4B598-BC64-4A8E-A6B3-50B699BE1D1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65AA2-E736-4537-9326-D5CC2480F89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4B598-BC64-4A8E-A6B3-50B699BE1D10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Stačiakampis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a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a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65AA2-E736-4537-9326-D5CC2480F89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4B598-BC64-4A8E-A6B3-50B699BE1D1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65AA2-E736-4537-9326-D5CC2480F89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4B598-BC64-4A8E-A6B3-50B699BE1D1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65AA2-E736-4537-9326-D5CC2480F89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4B598-BC64-4A8E-A6B3-50B699BE1D1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čiakampis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65AA2-E736-4537-9326-D5CC2480F89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4B598-BC64-4A8E-A6B3-50B699BE1D10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6" name="Stačiakampis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65AA2-E736-4537-9326-D5CC2480F89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4B598-BC64-4A8E-A6B3-50B699BE1D1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65AA2-E736-4537-9326-D5CC2480F89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4B598-BC64-4A8E-A6B3-50B699BE1D10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Stačiakampis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9" name="Struktūrinė schema: procesa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uktūrinė schema: procesa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ritulinė diagram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a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Žieda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avadinimo vietos rezervavimo ženkla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24" name="Datos vietos rezervavimo ženklas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9865AA2-E736-4537-9326-D5CC2480F89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lt-LT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A24B598-BC64-4A8E-A6B3-50B699BE1D10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5" name="Stačiakampis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lt.wikipedia.org/wiki/Pamyras" TargetMode="External"/><Relationship Id="rId2" Type="http://schemas.openxmlformats.org/officeDocument/2006/relationships/hyperlink" Target="http://www.delfi.lt/temos/kristijonas-donelait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t.wikipedia.org/w/index.php?title=Donelai%C4%8Dio_vir%C5%A1%C5%ABn%C4%97&amp;action=edit&amp;redlink=1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lt.wikipedia.org/wiki/Knyga" TargetMode="External"/><Relationship Id="rId2" Type="http://schemas.openxmlformats.org/officeDocument/2006/relationships/hyperlink" Target="http://lt.wikipedia.org/wiki/Lotyn%C5%B3_kalb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lt.wikipedia.org/wiki/%C5%BDenkla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t.wikipedia.org/w/index.php?title=Rankra%C5%A1tis&amp;action=edit&amp;redlink=1" TargetMode="External"/><Relationship Id="rId2" Type="http://schemas.openxmlformats.org/officeDocument/2006/relationships/hyperlink" Target="http://lt.wikipedia.org/wiki/Lotyn%C5%B3_kal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t.wikipedia.org/wiki/Knyg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t.wikipedia.org/wiki/Antika" TargetMode="External"/><Relationship Id="rId2" Type="http://schemas.openxmlformats.org/officeDocument/2006/relationships/hyperlink" Target="http://lt.wikipedia.org/wiki/Graik%C5%B3_kal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t.wikipedia.org/wiki/Vergilijus" TargetMode="External"/><Relationship Id="rId5" Type="http://schemas.openxmlformats.org/officeDocument/2006/relationships/hyperlink" Target="http://lt.wikipedia.org/wiki/Homeras" TargetMode="External"/><Relationship Id="rId4" Type="http://schemas.openxmlformats.org/officeDocument/2006/relationships/hyperlink" Target="http://lt.wikipedia.org/wiki/Eil%C4%97dara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t.wikipedia.org/wiki/Graik%C5%B3_kalb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3600" b="1" dirty="0" smtClean="0">
                <a:latin typeface="Bradley Hand ITC" pitchFamily="66" charset="0"/>
              </a:rPr>
              <a:t>K.DONELAIČIUI – 300</a:t>
            </a:r>
            <a:br>
              <a:rPr lang="lt-LT" sz="3600" b="1" dirty="0" smtClean="0">
                <a:latin typeface="Bradley Hand ITC" pitchFamily="66" charset="0"/>
              </a:rPr>
            </a:br>
            <a:r>
              <a:rPr lang="lt-LT" sz="3600" b="1" dirty="0" smtClean="0">
                <a:latin typeface="Bradley Hand ITC" pitchFamily="66" charset="0"/>
              </a:rPr>
              <a:t>2014 – K.DONELAIČIO METAI</a:t>
            </a:r>
            <a:endParaRPr lang="lt-LT" sz="3600" b="1" dirty="0">
              <a:latin typeface="Bradley Hand ITC" pitchFamily="66" charset="0"/>
            </a:endParaRPr>
          </a:p>
        </p:txBody>
      </p:sp>
      <p:sp>
        <p:nvSpPr>
          <p:cNvPr id="3" name="Paantraštė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lt-LT" sz="4400" b="1" dirty="0" smtClean="0">
              <a:solidFill>
                <a:schemeClr val="tx1"/>
              </a:solidFill>
              <a:latin typeface="Bradley Hand ITC" pitchFamily="66" charset="0"/>
            </a:endParaRPr>
          </a:p>
          <a:p>
            <a:pPr algn="ctr">
              <a:buNone/>
            </a:pPr>
            <a:r>
              <a:rPr lang="lt-LT" sz="5400" b="1" dirty="0" smtClean="0">
                <a:solidFill>
                  <a:schemeClr val="tx2"/>
                </a:solidFill>
                <a:latin typeface="Bradley Hand ITC" pitchFamily="66" charset="0"/>
              </a:rPr>
              <a:t>Viskas  apie</a:t>
            </a:r>
          </a:p>
          <a:p>
            <a:pPr algn="ctr">
              <a:buNone/>
            </a:pPr>
            <a:r>
              <a:rPr lang="lt-LT" sz="5400" b="1" dirty="0" smtClean="0">
                <a:solidFill>
                  <a:schemeClr val="tx2"/>
                </a:solidFill>
                <a:latin typeface="Bradley Hand ITC" pitchFamily="66" charset="0"/>
              </a:rPr>
              <a:t>K.Donelaičio poemą ,,METAI”</a:t>
            </a:r>
          </a:p>
          <a:p>
            <a:pPr algn="ctr">
              <a:buNone/>
            </a:pPr>
            <a:r>
              <a:rPr lang="lt-LT" sz="1900" b="1" dirty="0" smtClean="0">
                <a:solidFill>
                  <a:schemeClr val="tx2"/>
                </a:solidFill>
                <a:latin typeface="Bradley Hand ITC" pitchFamily="66" charset="0"/>
              </a:rPr>
              <a:t>                                                   </a:t>
            </a:r>
            <a:r>
              <a:rPr lang="lt-LT" sz="1900" b="1" dirty="0" err="1" smtClean="0">
                <a:solidFill>
                  <a:schemeClr val="tx2"/>
                </a:solidFill>
                <a:latin typeface="Bradley Hand ITC" pitchFamily="66" charset="0"/>
              </a:rPr>
              <a:t>R.Kasparavičienė</a:t>
            </a:r>
            <a:endParaRPr lang="lt-LT" sz="1900" b="1" dirty="0" smtClean="0">
              <a:solidFill>
                <a:schemeClr val="tx2"/>
              </a:solidFill>
              <a:latin typeface="Bradley Hand ITC" pitchFamily="66" charset="0"/>
            </a:endParaRPr>
          </a:p>
          <a:p>
            <a:pPr algn="ctr">
              <a:buNone/>
            </a:pPr>
            <a:r>
              <a:rPr lang="lt-LT" sz="1900" b="1" dirty="0" smtClean="0">
                <a:solidFill>
                  <a:schemeClr val="tx2"/>
                </a:solidFill>
                <a:latin typeface="Bradley Hand ITC" pitchFamily="66" charset="0"/>
              </a:rPr>
              <a:t>                                                                     Telšių ,,Ateities” </a:t>
            </a:r>
            <a:r>
              <a:rPr lang="lt-LT" sz="1900" b="1" dirty="0" err="1" smtClean="0">
                <a:solidFill>
                  <a:schemeClr val="tx2"/>
                </a:solidFill>
                <a:latin typeface="Bradley Hand ITC" pitchFamily="66" charset="0"/>
              </a:rPr>
              <a:t>pagr</a:t>
            </a:r>
            <a:r>
              <a:rPr lang="lt-LT" sz="1900" b="1" dirty="0" smtClean="0">
                <a:solidFill>
                  <a:schemeClr val="tx2"/>
                </a:solidFill>
                <a:latin typeface="Bradley Hand ITC" pitchFamily="66" charset="0"/>
              </a:rPr>
              <a:t>. m-kla</a:t>
            </a:r>
          </a:p>
          <a:p>
            <a:pPr algn="ctr">
              <a:buNone/>
            </a:pPr>
            <a:endParaRPr lang="lt-LT" sz="5400" b="1" dirty="0" smtClean="0">
              <a:solidFill>
                <a:schemeClr val="tx2"/>
              </a:solidFill>
              <a:latin typeface="Bradley Hand ITC" pitchFamily="66" charset="0"/>
            </a:endParaRPr>
          </a:p>
          <a:p>
            <a:pPr algn="ctr"/>
            <a:endParaRPr lang="lt-LT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algn="ctr"/>
            <a:r>
              <a:rPr lang="lt-LT" sz="3600" b="1" dirty="0" smtClean="0">
                <a:solidFill>
                  <a:schemeClr val="tx2"/>
                </a:solidFill>
              </a:rPr>
              <a:t>,,Metų” struktūra</a:t>
            </a:r>
            <a:endParaRPr lang="lt-LT" sz="3600" b="1" dirty="0">
              <a:solidFill>
                <a:schemeClr val="tx2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4214842" cy="519749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lt-LT" sz="3600" b="1" dirty="0" smtClean="0"/>
              <a:t>Visas dalis į vieną kūrinį  jungia:</a:t>
            </a:r>
          </a:p>
          <a:p>
            <a:pPr>
              <a:buNone/>
            </a:pPr>
            <a:endParaRPr lang="lt-LT" sz="3600" dirty="0" smtClean="0"/>
          </a:p>
          <a:p>
            <a:r>
              <a:rPr lang="lt-LT" sz="3600" dirty="0" smtClean="0"/>
              <a:t>1. </a:t>
            </a:r>
            <a:r>
              <a:rPr lang="lt-LT" sz="3600" b="1" dirty="0" err="1" smtClean="0"/>
              <a:t>Pričkaus</a:t>
            </a:r>
            <a:r>
              <a:rPr lang="lt-LT" sz="3600" dirty="0" smtClean="0"/>
              <a:t> – </a:t>
            </a:r>
            <a:r>
              <a:rPr lang="lt-LT" sz="3600" dirty="0" err="1" smtClean="0"/>
              <a:t>Vyžlaukio</a:t>
            </a:r>
            <a:r>
              <a:rPr lang="lt-LT" sz="3600" dirty="0" smtClean="0"/>
              <a:t> seniūno –  paveikslas (visose 4 dalyse pasirodo).</a:t>
            </a:r>
          </a:p>
          <a:p>
            <a:r>
              <a:rPr lang="lt-LT" sz="3600" dirty="0" smtClean="0"/>
              <a:t>2.</a:t>
            </a:r>
            <a:r>
              <a:rPr lang="lt-LT" sz="3600" b="1" dirty="0" smtClean="0"/>
              <a:t>Gamtos vaizdai </a:t>
            </a:r>
            <a:r>
              <a:rPr lang="lt-LT" sz="3600" dirty="0" smtClean="0"/>
              <a:t>– 4 metų laikai.</a:t>
            </a:r>
          </a:p>
          <a:p>
            <a:r>
              <a:rPr lang="lt-LT" sz="3600" dirty="0" smtClean="0"/>
              <a:t>3. Ta pati veiksmo vieta – </a:t>
            </a:r>
            <a:r>
              <a:rPr lang="lt-LT" sz="3600" b="1" dirty="0" err="1" smtClean="0"/>
              <a:t>Vyžlaukis</a:t>
            </a:r>
            <a:r>
              <a:rPr lang="lt-LT" sz="3600" dirty="0" smtClean="0"/>
              <a:t> </a:t>
            </a:r>
            <a:r>
              <a:rPr lang="lt-LT" sz="3600" dirty="0"/>
              <a:t>(</a:t>
            </a:r>
            <a:r>
              <a:rPr lang="lt-LT" sz="3600" dirty="0" smtClean="0"/>
              <a:t>vyža).</a:t>
            </a:r>
          </a:p>
          <a:p>
            <a:r>
              <a:rPr lang="lt-LT" sz="3600" dirty="0" smtClean="0"/>
              <a:t>4.</a:t>
            </a:r>
            <a:r>
              <a:rPr lang="lt-LT" sz="3600" b="1" dirty="0" smtClean="0"/>
              <a:t>Pasakotojo pav. </a:t>
            </a:r>
            <a:r>
              <a:rPr lang="lt-LT" sz="3600" dirty="0" smtClean="0"/>
              <a:t>– veikia kaip atskiras veikėjas visose dalyse.</a:t>
            </a:r>
            <a:endParaRPr lang="lt-LT" sz="3600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495800" cy="51260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lt-LT" sz="3200" b="1" dirty="0" smtClean="0"/>
              <a:t>    </a:t>
            </a:r>
            <a:r>
              <a:rPr lang="lt-LT" sz="3200" b="1" u="sng" dirty="0" smtClean="0"/>
              <a:t>4 ,,Metų” dalys:</a:t>
            </a:r>
          </a:p>
          <a:p>
            <a:endParaRPr lang="lt-LT" sz="3200" dirty="0" smtClean="0"/>
          </a:p>
          <a:p>
            <a:r>
              <a:rPr lang="lt-LT" sz="3200" dirty="0" smtClean="0"/>
              <a:t>,,Pavasario linksmybės”</a:t>
            </a:r>
          </a:p>
          <a:p>
            <a:r>
              <a:rPr lang="lt-LT" sz="3200" dirty="0" smtClean="0"/>
              <a:t>,,Vasaros darbai”</a:t>
            </a:r>
          </a:p>
          <a:p>
            <a:r>
              <a:rPr lang="lt-LT" sz="3200" dirty="0" smtClean="0"/>
              <a:t>,,Rudenio gėrybės”</a:t>
            </a:r>
          </a:p>
          <a:p>
            <a:r>
              <a:rPr lang="lt-LT" sz="3200" dirty="0" smtClean="0"/>
              <a:t>,,Žiemos rūpesčiai”</a:t>
            </a:r>
            <a:endParaRPr lang="lt-LT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710"/>
          </a:xfrm>
        </p:spPr>
        <p:txBody>
          <a:bodyPr>
            <a:normAutofit/>
          </a:bodyPr>
          <a:lstStyle/>
          <a:p>
            <a:pPr algn="ctr"/>
            <a:r>
              <a:rPr lang="lt-LT" sz="3600" b="1" dirty="0" smtClean="0"/>
              <a:t>,,Metų” struktūra</a:t>
            </a:r>
            <a:endParaRPr lang="lt-LT" sz="36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000528" cy="4525963"/>
          </a:xfrm>
        </p:spPr>
        <p:txBody>
          <a:bodyPr>
            <a:normAutofit lnSpcReduction="10000"/>
          </a:bodyPr>
          <a:lstStyle/>
          <a:p>
            <a:r>
              <a:rPr lang="lt-LT" sz="3200" b="1" dirty="0" smtClean="0"/>
              <a:t>Tema: </a:t>
            </a:r>
          </a:p>
          <a:p>
            <a:pPr>
              <a:buNone/>
            </a:pPr>
            <a:r>
              <a:rPr lang="lt-LT" sz="3200" dirty="0" smtClean="0"/>
              <a:t>    būrų (valstiečių) gyvenimo, buities, darbo ir švenčių vaizdai XVIII a. pabaigoje Rytų Prūsijoje (Mažojoje Lietuvoje).</a:t>
            </a:r>
            <a:endParaRPr lang="lt-LT" sz="3200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lt-LT" sz="3200" b="1" dirty="0" smtClean="0"/>
              <a:t>Kompozicija:</a:t>
            </a:r>
          </a:p>
          <a:p>
            <a:r>
              <a:rPr lang="lt-LT" sz="3200" dirty="0" smtClean="0"/>
              <a:t>4 metų laikai ir būrų pokalbiai apie kiekvieno meto laiko darbus, buitį ir šventes.</a:t>
            </a:r>
          </a:p>
          <a:p>
            <a:r>
              <a:rPr lang="lt-LT" sz="3200" dirty="0" smtClean="0"/>
              <a:t>Nėra fabulos – atskiri pokalbiai, atskiri gyvenimo epizodai.</a:t>
            </a:r>
            <a:endParaRPr lang="lt-LT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lt-LT" sz="3600" b="1" dirty="0" smtClean="0">
                <a:solidFill>
                  <a:schemeClr val="tx2"/>
                </a:solidFill>
              </a:rPr>
              <a:t>        </a:t>
            </a:r>
            <a:r>
              <a:rPr lang="lt-LT" sz="3600" b="1" dirty="0" err="1" smtClean="0">
                <a:solidFill>
                  <a:schemeClr val="tx2"/>
                </a:solidFill>
              </a:rPr>
              <a:t>K.Donelaitis</a:t>
            </a:r>
            <a:r>
              <a:rPr lang="lt-LT" sz="3600" b="1" dirty="0" smtClean="0">
                <a:solidFill>
                  <a:schemeClr val="tx2"/>
                </a:solidFill>
              </a:rPr>
              <a:t>. Poema ,,Metai”.</a:t>
            </a:r>
            <a:endParaRPr lang="lt-LT" sz="3600" b="1" dirty="0">
              <a:solidFill>
                <a:schemeClr val="tx2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/>
          <a:lstStyle/>
          <a:p>
            <a:r>
              <a:rPr lang="lt-LT" b="1" dirty="0" smtClean="0"/>
              <a:t>,,Metų” rankraštis</a:t>
            </a:r>
          </a:p>
          <a:p>
            <a:endParaRPr lang="lt-L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1071563"/>
            <a:ext cx="379095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aveikslėlis 4" descr="http://upload.wikimedia.org/wikipedia/commons/thumb/c/ca/Tolminkiemis30.jpg/200px-Tolminkiemis3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5" y="1839277"/>
            <a:ext cx="2786082" cy="416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</p:spPr>
        <p:txBody>
          <a:bodyPr>
            <a:normAutofit/>
          </a:bodyPr>
          <a:lstStyle/>
          <a:p>
            <a:r>
              <a:rPr lang="lt-LT" sz="3600" b="1" dirty="0" smtClean="0"/>
              <a:t>,,Metų” veikėjai</a:t>
            </a:r>
            <a:endParaRPr lang="lt-LT" sz="36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929222"/>
          </a:xfrm>
        </p:spPr>
        <p:txBody>
          <a:bodyPr>
            <a:normAutofit/>
          </a:bodyPr>
          <a:lstStyle/>
          <a:p>
            <a:r>
              <a:rPr lang="lt-LT" dirty="0" smtClean="0"/>
              <a:t>1. </a:t>
            </a:r>
            <a:r>
              <a:rPr lang="lt-LT" b="1" dirty="0" smtClean="0"/>
              <a:t>Būrai </a:t>
            </a:r>
            <a:r>
              <a:rPr lang="lt-LT" dirty="0" smtClean="0"/>
              <a:t>– valstiečiai: 34 vyrai, 15 moterų.</a:t>
            </a:r>
          </a:p>
          <a:p>
            <a:pPr>
              <a:buNone/>
            </a:pPr>
            <a:r>
              <a:rPr lang="lt-LT" dirty="0" smtClean="0"/>
              <a:t>         Pagal požiūrį į darbą  būrai skirstomi:</a:t>
            </a:r>
          </a:p>
          <a:p>
            <a:pPr>
              <a:buNone/>
            </a:pPr>
            <a:r>
              <a:rPr lang="lt-LT" dirty="0"/>
              <a:t> </a:t>
            </a:r>
            <a:r>
              <a:rPr lang="lt-LT" dirty="0" smtClean="0"/>
              <a:t>                   </a:t>
            </a:r>
            <a:r>
              <a:rPr lang="lt-LT" dirty="0" err="1" smtClean="0"/>
              <a:t>Viežlybieji</a:t>
            </a:r>
            <a:r>
              <a:rPr lang="lt-LT" dirty="0" smtClean="0"/>
              <a:t> – teigiami</a:t>
            </a:r>
          </a:p>
          <a:p>
            <a:pPr>
              <a:buNone/>
            </a:pPr>
            <a:r>
              <a:rPr lang="lt-LT" dirty="0"/>
              <a:t>	</a:t>
            </a:r>
            <a:r>
              <a:rPr lang="lt-LT" dirty="0" smtClean="0"/>
              <a:t>	        Nenaudėliai - neigiami</a:t>
            </a:r>
          </a:p>
          <a:p>
            <a:pPr lvl="8"/>
            <a:endParaRPr lang="lt-LT" dirty="0" smtClean="0"/>
          </a:p>
          <a:p>
            <a:r>
              <a:rPr lang="lt-LT" dirty="0" smtClean="0"/>
              <a:t>2. </a:t>
            </a:r>
            <a:r>
              <a:rPr lang="lt-LT" b="1" dirty="0" smtClean="0"/>
              <a:t>Ponai </a:t>
            </a:r>
            <a:r>
              <a:rPr lang="lt-LT" dirty="0" smtClean="0"/>
              <a:t>–  minima 10 ponų; 4 plačiau aprašomi. </a:t>
            </a:r>
          </a:p>
          <a:p>
            <a:r>
              <a:rPr lang="lt-LT" dirty="0" smtClean="0"/>
              <a:t>3. </a:t>
            </a:r>
            <a:r>
              <a:rPr lang="lt-LT" b="1" dirty="0" smtClean="0"/>
              <a:t>Dievas</a:t>
            </a:r>
            <a:r>
              <a:rPr lang="lt-LT" dirty="0" smtClean="0"/>
              <a:t> –  vienintelė teisybė, gėris; svarbiausia   būrų vertybė.</a:t>
            </a:r>
          </a:p>
          <a:p>
            <a:r>
              <a:rPr lang="lt-LT" dirty="0" smtClean="0"/>
              <a:t>4. </a:t>
            </a:r>
            <a:r>
              <a:rPr lang="lt-LT" b="1" dirty="0" smtClean="0"/>
              <a:t>Pasakotojas.</a:t>
            </a:r>
            <a:endParaRPr lang="lt-LT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785818"/>
          </a:xfrm>
        </p:spPr>
        <p:txBody>
          <a:bodyPr>
            <a:normAutofit/>
          </a:bodyPr>
          <a:lstStyle/>
          <a:p>
            <a:r>
              <a:rPr lang="lt-LT" sz="3600" b="1" dirty="0" smtClean="0"/>
              <a:t>                 Būrai  ,,Metuose”</a:t>
            </a:r>
            <a:endParaRPr lang="lt-LT" sz="36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914400" y="1142984"/>
            <a:ext cx="8229600" cy="498317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lt-LT" sz="9600" b="1" dirty="0" smtClean="0"/>
          </a:p>
          <a:p>
            <a:pPr>
              <a:buNone/>
            </a:pPr>
            <a:r>
              <a:rPr lang="lt-LT" sz="9600" b="1" dirty="0" err="1" smtClean="0"/>
              <a:t>Viežlybieji</a:t>
            </a:r>
            <a:r>
              <a:rPr lang="lt-LT" sz="9600" b="1" dirty="0" smtClean="0"/>
              <a:t> būrai </a:t>
            </a:r>
            <a:r>
              <a:rPr lang="lt-LT" sz="9600" dirty="0" smtClean="0"/>
              <a:t>– darbštūs, taupūs, dori ir </a:t>
            </a:r>
            <a:r>
              <a:rPr lang="lt-LT" sz="9600" dirty="0" err="1" smtClean="0"/>
              <a:t>sąžinigi</a:t>
            </a:r>
            <a:r>
              <a:rPr lang="lt-LT" sz="9600" dirty="0" smtClean="0"/>
              <a:t>; pamaldūs, paiso papročių. Per juos smerkiama tinginystė ir aukštinamas darbštumas.</a:t>
            </a:r>
          </a:p>
          <a:p>
            <a:pPr>
              <a:buNone/>
            </a:pPr>
            <a:r>
              <a:rPr lang="lt-LT" sz="9600" dirty="0" smtClean="0"/>
              <a:t>     </a:t>
            </a:r>
            <a:r>
              <a:rPr lang="lt-LT" sz="9600" dirty="0" err="1" smtClean="0"/>
              <a:t>Pričkus</a:t>
            </a:r>
            <a:r>
              <a:rPr lang="lt-LT" sz="9600" dirty="0" smtClean="0"/>
              <a:t> – seniūnas, turi įtikti ir būrams, ir ponams.   </a:t>
            </a:r>
            <a:r>
              <a:rPr lang="lt-LT" sz="9600" dirty="0" err="1" smtClean="0"/>
              <a:t>Selmas</a:t>
            </a:r>
            <a:r>
              <a:rPr lang="lt-LT" sz="9600" dirty="0" smtClean="0"/>
              <a:t>, Lauras – išminčius, filosofas., </a:t>
            </a:r>
            <a:r>
              <a:rPr lang="lt-LT" sz="9600" dirty="0" err="1" smtClean="0"/>
              <a:t>Enskys</a:t>
            </a:r>
            <a:r>
              <a:rPr lang="lt-LT" sz="9600" dirty="0" smtClean="0"/>
              <a:t>, </a:t>
            </a:r>
            <a:r>
              <a:rPr lang="lt-LT" sz="9600" dirty="0"/>
              <a:t>K</a:t>
            </a:r>
            <a:r>
              <a:rPr lang="lt-LT" sz="9600" dirty="0" smtClean="0"/>
              <a:t>rizas.</a:t>
            </a:r>
          </a:p>
          <a:p>
            <a:pPr>
              <a:buNone/>
            </a:pPr>
            <a:r>
              <a:rPr lang="lt-LT" sz="9600" b="1" dirty="0" smtClean="0"/>
              <a:t>Nenaudėliai būrai </a:t>
            </a:r>
            <a:r>
              <a:rPr lang="lt-LT" sz="9600" dirty="0" smtClean="0"/>
              <a:t>– tinginiai, netvarkingi, girtuokliai,  nusigyvenę, nepaiso papročių ir nebijo Dievo. </a:t>
            </a:r>
            <a:r>
              <a:rPr lang="lt-LT" sz="9600" dirty="0" err="1" smtClean="0"/>
              <a:t>Jū</a:t>
            </a:r>
            <a:r>
              <a:rPr lang="lt-LT" sz="9600" dirty="0" smtClean="0"/>
              <a:t> paveikslais parodoma, kaip žmogus neturėtų gyventi.</a:t>
            </a:r>
          </a:p>
          <a:p>
            <a:pPr>
              <a:buNone/>
            </a:pPr>
            <a:r>
              <a:rPr lang="lt-LT" sz="9600" dirty="0" smtClean="0"/>
              <a:t>    </a:t>
            </a:r>
            <a:r>
              <a:rPr lang="lt-LT" sz="9600" dirty="0" err="1" smtClean="0"/>
              <a:t>Dočys</a:t>
            </a:r>
            <a:r>
              <a:rPr lang="lt-LT" sz="9600" dirty="0" smtClean="0"/>
              <a:t>, </a:t>
            </a:r>
            <a:r>
              <a:rPr lang="lt-LT" sz="9600" dirty="0" err="1" smtClean="0"/>
              <a:t>Plaučiūnas</a:t>
            </a:r>
            <a:r>
              <a:rPr lang="lt-LT" sz="9600" dirty="0" smtClean="0"/>
              <a:t>, Slunkius, Pelėda.</a:t>
            </a:r>
          </a:p>
          <a:p>
            <a:pPr>
              <a:buNone/>
            </a:pPr>
            <a:r>
              <a:rPr lang="lt-LT" sz="9600" b="1" dirty="0" smtClean="0"/>
              <a:t>Pasakotojas </a:t>
            </a:r>
            <a:r>
              <a:rPr lang="lt-LT" sz="9600" dirty="0" smtClean="0"/>
              <a:t>– labai ryškus ir svarbus. Pasirodo visose 4 dalyse. Tai akylas stebėtojas ir </a:t>
            </a:r>
            <a:r>
              <a:rPr lang="lt-LT" sz="9600" dirty="0" err="1" smtClean="0"/>
              <a:t>fiksuotojas</a:t>
            </a:r>
            <a:r>
              <a:rPr lang="lt-LT" sz="9600" dirty="0" smtClean="0"/>
              <a:t>. Daug žinantis. Didaktika ir moralas kalba poemoje jo lūpomis. Pasakotojas “Metuose” yra susitapatinęs su pačiu autoriumi – jis išreiškia K.Donelaičio kaip žmogaus ir kunigo požiūrį į ano meto būrų  gyvenimą.</a:t>
            </a:r>
          </a:p>
          <a:p>
            <a:pPr>
              <a:buNone/>
            </a:pPr>
            <a:endParaRPr lang="lt-LT" sz="9600" dirty="0" smtClean="0"/>
          </a:p>
          <a:p>
            <a:pPr>
              <a:buNone/>
            </a:pPr>
            <a:r>
              <a:rPr lang="lt-LT" sz="9600" dirty="0"/>
              <a:t> </a:t>
            </a:r>
            <a:r>
              <a:rPr lang="lt-LT" sz="9600" dirty="0" smtClean="0"/>
              <a:t>   </a:t>
            </a:r>
          </a:p>
          <a:p>
            <a:pPr>
              <a:buNone/>
            </a:pPr>
            <a:r>
              <a:rPr lang="lt-LT" dirty="0" smtClean="0"/>
              <a:t> </a:t>
            </a:r>
            <a:endParaRPr lang="lt-L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         ,,</a:t>
            </a:r>
            <a:r>
              <a:rPr lang="lt-LT" sz="3600" b="1" dirty="0" err="1" smtClean="0"/>
              <a:t>Viežlybieji</a:t>
            </a:r>
            <a:r>
              <a:rPr lang="lt-LT" sz="3600" b="1" dirty="0" smtClean="0"/>
              <a:t>” ir ,,nenaudėliai” </a:t>
            </a:r>
            <a:endParaRPr lang="lt-LT" sz="36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lt-LT" dirty="0" smtClean="0"/>
              <a:t>„</a:t>
            </a:r>
            <a:r>
              <a:rPr lang="lt-LT" dirty="0" err="1" smtClean="0"/>
              <a:t>Viežlybumas</a:t>
            </a:r>
            <a:r>
              <a:rPr lang="lt-LT" dirty="0"/>
              <a:t>“ priskiriamas veikėjams, kurie neišsižada savo protėvių gyvensenos, papročių, kalbos, kurie sąžiningai atlieka savo darbą, negirtuokliauja, yra garbingi, padorūs, dievoti, teisingi, tvarkingi. „</a:t>
            </a:r>
            <a:r>
              <a:rPr lang="lt-LT" dirty="0" err="1"/>
              <a:t>Viežlybumas</a:t>
            </a:r>
            <a:r>
              <a:rPr lang="lt-LT" dirty="0"/>
              <a:t>“ žymi tvarkos, saiko, krikščioniškumo, teisingo gyvenimo, Kristijono Donelaičio žodžiais tariant, „šventumo“ ir „mandagumo“ </a:t>
            </a:r>
            <a:r>
              <a:rPr lang="lt-LT" dirty="0" smtClean="0"/>
              <a:t>vertes.</a:t>
            </a:r>
          </a:p>
          <a:p>
            <a:r>
              <a:rPr lang="lt-LT" dirty="0" smtClean="0"/>
              <a:t>,,</a:t>
            </a:r>
            <a:r>
              <a:rPr lang="lt-LT" dirty="0" err="1" smtClean="0"/>
              <a:t>Nenaudėliškumas</a:t>
            </a:r>
            <a:r>
              <a:rPr lang="lt-LT" dirty="0" smtClean="0"/>
              <a:t> </a:t>
            </a:r>
            <a:r>
              <a:rPr lang="lt-LT" dirty="0"/>
              <a:t>– visa, kas joms </a:t>
            </a:r>
            <a:r>
              <a:rPr lang="lt-LT" dirty="0" smtClean="0"/>
              <a:t>priešinga: </a:t>
            </a:r>
            <a:r>
              <a:rPr lang="lt-LT" dirty="0" err="1" smtClean="0"/>
              <a:t>nevalyvumas</a:t>
            </a:r>
            <a:r>
              <a:rPr lang="lt-LT" dirty="0" smtClean="0"/>
              <a:t>  ir  tinginystė  smerkiama per Slunkiaus filosofiją . „</a:t>
            </a:r>
            <a:r>
              <a:rPr lang="lt-LT" dirty="0" err="1"/>
              <a:t>Neviežlybystės</a:t>
            </a:r>
            <a:r>
              <a:rPr lang="lt-LT" dirty="0"/>
              <a:t>“ turinį žymi dažnai poemoje pasitaikantys sinonimai </a:t>
            </a:r>
            <a:r>
              <a:rPr lang="lt-LT" dirty="0" smtClean="0"/>
              <a:t>: „</a:t>
            </a:r>
            <a:r>
              <a:rPr lang="lt-LT" dirty="0"/>
              <a:t>nenaudėliai“, „pikti“, „blogi“, „nelabieji“, „prasti“. </a:t>
            </a:r>
            <a:r>
              <a:rPr lang="lt-LT" dirty="0" smtClean="0"/>
              <a:t>Tai viskas, kas nesusiję su žmogiškumu ir gyvenimu pagal gamtą ir Dievą.</a:t>
            </a:r>
            <a:endParaRPr lang="lt-L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lt-LT" sz="3600" b="1" dirty="0" smtClean="0"/>
              <a:t>             Dievas ,,Metuose”</a:t>
            </a:r>
            <a:endParaRPr lang="lt-LT" sz="36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lt-LT" b="1" dirty="0" err="1" smtClean="0"/>
              <a:t>Renesansiškas</a:t>
            </a:r>
            <a:r>
              <a:rPr lang="lt-LT" b="1" dirty="0" smtClean="0"/>
              <a:t> Dievo suvokimas:</a:t>
            </a:r>
          </a:p>
          <a:p>
            <a:pPr>
              <a:buFontTx/>
              <a:buChar char="-"/>
            </a:pPr>
            <a:r>
              <a:rPr lang="lt-LT" sz="2800" dirty="0" smtClean="0"/>
              <a:t>Ne rūsti antgamtinė jėga, o malonių ir gėrybių kūrėjas, davėjas; palaimos, gėrio ir grožio įsikūnijimas; žmonių rėmėjas, maitintojas, vadinamas ,,</a:t>
            </a:r>
            <a:r>
              <a:rPr lang="lt-LT" sz="2800" dirty="0" err="1" smtClean="0"/>
              <a:t>tėtučiu</a:t>
            </a:r>
            <a:r>
              <a:rPr lang="lt-LT" sz="2800" dirty="0" smtClean="0"/>
              <a:t>”.  </a:t>
            </a:r>
          </a:p>
          <a:p>
            <a:pPr>
              <a:buFontTx/>
              <a:buChar char="-"/>
            </a:pPr>
            <a:endParaRPr lang="lt-LT" sz="2800" dirty="0" smtClean="0"/>
          </a:p>
          <a:p>
            <a:pPr>
              <a:buFontTx/>
              <a:buChar char="-"/>
            </a:pPr>
            <a:r>
              <a:rPr lang="lt-LT" sz="2800" dirty="0" smtClean="0"/>
              <a:t>Dievas susiliejęs su gamta. Jis dosnus ir gamtai, ir žmogui. Žmogus nebijo Dievo – kalbėdamas, kreipdamasis į jį prašo sau malonės.</a:t>
            </a:r>
          </a:p>
          <a:p>
            <a:pPr>
              <a:buFontTx/>
              <a:buChar char="-"/>
            </a:pPr>
            <a:r>
              <a:rPr lang="lt-LT" sz="2800" dirty="0" smtClean="0"/>
              <a:t>Žmogaus gyvenimą lemia ne Dievas – pats būras turi kurti savo gyvenimą (dirbti  ir mokytis iš gamtos).</a:t>
            </a:r>
          </a:p>
          <a:p>
            <a:pPr>
              <a:buFontTx/>
              <a:buChar char="-"/>
            </a:pPr>
            <a:endParaRPr lang="lt-LT" sz="2800" dirty="0" smtClean="0"/>
          </a:p>
          <a:p>
            <a:pPr>
              <a:buFontTx/>
              <a:buChar char="-"/>
            </a:pPr>
            <a:endParaRPr lang="lt-L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lt-LT" sz="3600" b="1" dirty="0" smtClean="0"/>
              <a:t>                Gamta ,,Metuose”</a:t>
            </a:r>
            <a:endParaRPr lang="lt-LT" sz="36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lt-LT" sz="2800" dirty="0" smtClean="0"/>
              <a:t>Tai ne fonas, o neatskiriama būrų gyvenimo dalis, net gyvenimo lėmėja.</a:t>
            </a:r>
          </a:p>
          <a:p>
            <a:r>
              <a:rPr lang="lt-LT" sz="2800" dirty="0" smtClean="0"/>
              <a:t>Gamta – būrų mokytoja. Žmogus – gamtos mokinys. Per darbą žmogus pažįsta gamtą ir iš jos mokosi, gyvena pagal jos dėsnius.</a:t>
            </a:r>
          </a:p>
          <a:p>
            <a:r>
              <a:rPr lang="lt-LT" sz="2800" dirty="0" smtClean="0"/>
              <a:t>Gyvybė – didžiausia gamtos ir Dievo dovana. Propaguojamas gamtos gyvybingumas, cikliškumas. Žmogaus gyvenimas taip pat traktuojamas: darbas-poilsis-atsinaujinimas.</a:t>
            </a:r>
          </a:p>
          <a:p>
            <a:r>
              <a:rPr lang="lt-LT" sz="2800" dirty="0" smtClean="0"/>
              <a:t>Gamta ir Dievas – sinonimai. Vienodai gerbiami būrų, vienodai svarbūs būrui.</a:t>
            </a:r>
          </a:p>
          <a:p>
            <a:endParaRPr lang="lt-LT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85000" lnSpcReduction="20000"/>
          </a:bodyPr>
          <a:lstStyle/>
          <a:p>
            <a:endParaRPr lang="lt-LT" sz="2800" dirty="0" smtClean="0"/>
          </a:p>
          <a:p>
            <a:r>
              <a:rPr lang="lt-LT" sz="2800" dirty="0" smtClean="0"/>
              <a:t>Darbas – svarbiausia savo vertės pajautimo ir išlaikymo sąlyga. Svarbiausia žmogaus vertybė. Tai didaktikos ir moralės esmė.</a:t>
            </a:r>
          </a:p>
          <a:p>
            <a:endParaRPr lang="lt-LT" sz="2800" dirty="0" smtClean="0"/>
          </a:p>
          <a:p>
            <a:r>
              <a:rPr lang="lt-LT" sz="2800" dirty="0" smtClean="0"/>
              <a:t>Darbas ir džiaugsmo, laimės šaltinis. Žmogaus gerumas  = darbštumas. Gamtos pavyzdys: vabalėliai, paukščiai ,,dirba”; gandro pavyzdys.</a:t>
            </a:r>
          </a:p>
          <a:p>
            <a:endParaRPr lang="lt-LT" sz="2800" dirty="0" smtClean="0"/>
          </a:p>
          <a:p>
            <a:r>
              <a:rPr lang="lt-LT" sz="2800" dirty="0" smtClean="0"/>
              <a:t>Darbštumas – aukščiausias žmogiškumo įvertinimas, orumo įtvirtinimas, žmogiško išdidumo pamatas. Dėl to taip smerkiama tinginystė. Tinginystė – žmogiškumo pažeidimas, paminimas.</a:t>
            </a:r>
          </a:p>
          <a:p>
            <a:endParaRPr lang="lt-LT" sz="2800" dirty="0" smtClean="0"/>
          </a:p>
          <a:p>
            <a:r>
              <a:rPr lang="lt-LT" sz="2800" dirty="0" smtClean="0"/>
              <a:t>,,Metų” etika – darbo etika, liaudiška moralė, didaktikos esmė.</a:t>
            </a:r>
            <a:endParaRPr lang="lt-LT" sz="2800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7929618" cy="928694"/>
          </a:xfrm>
        </p:spPr>
        <p:txBody>
          <a:bodyPr>
            <a:normAutofit fontScale="90000"/>
          </a:bodyPr>
          <a:lstStyle/>
          <a:p>
            <a:r>
              <a:rPr lang="lt-LT" sz="3600" b="1" dirty="0" smtClean="0"/>
              <a:t/>
            </a:r>
            <a:br>
              <a:rPr lang="lt-LT" sz="3600" b="1" dirty="0" smtClean="0"/>
            </a:br>
            <a:r>
              <a:rPr lang="lt-LT" sz="3600" b="1" dirty="0" smtClean="0"/>
              <a:t/>
            </a:r>
            <a:br>
              <a:rPr lang="lt-LT" sz="3600" b="1" dirty="0" smtClean="0"/>
            </a:br>
            <a:r>
              <a:rPr lang="lt-LT" sz="3600" b="1" dirty="0" smtClean="0"/>
              <a:t>                </a:t>
            </a:r>
            <a:r>
              <a:rPr lang="lt-LT" sz="3200" b="1" dirty="0" smtClean="0"/>
              <a:t> </a:t>
            </a:r>
            <a:r>
              <a:rPr lang="lt-LT" sz="4000" b="1" dirty="0" smtClean="0"/>
              <a:t>Darbas ,,Metuose”     </a:t>
            </a:r>
            <a:r>
              <a:rPr lang="lt-LT" sz="3600" b="1" dirty="0" smtClean="0"/>
              <a:t/>
            </a:r>
            <a:br>
              <a:rPr lang="lt-LT" sz="3600" b="1" dirty="0" smtClean="0"/>
            </a:br>
            <a:r>
              <a:rPr lang="lt-LT" sz="3600" b="1" dirty="0" smtClean="0"/>
              <a:t>		</a:t>
            </a:r>
            <a:endParaRPr lang="lt-LT" sz="40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28694"/>
          </a:xfrm>
        </p:spPr>
        <p:txBody>
          <a:bodyPr>
            <a:noAutofit/>
          </a:bodyPr>
          <a:lstStyle/>
          <a:p>
            <a:r>
              <a:rPr lang="lt-LT" sz="3600" b="1" dirty="0" smtClean="0"/>
              <a:t>   Poemos ,,Metai” ryšys su mitologija</a:t>
            </a:r>
            <a:endParaRPr lang="lt-LT" sz="36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lt-LT" sz="3000" b="1" i="1" u="sng" dirty="0" smtClean="0"/>
              <a:t>Per požiūrį į gamtą </a:t>
            </a:r>
            <a:r>
              <a:rPr lang="lt-LT" sz="3000" b="1" dirty="0" smtClean="0"/>
              <a:t>atskleidžiamas ryšys su mitologija:</a:t>
            </a:r>
          </a:p>
          <a:p>
            <a:pPr>
              <a:buNone/>
            </a:pPr>
            <a:endParaRPr lang="lt-LT" sz="3000" b="1" dirty="0" smtClean="0"/>
          </a:p>
          <a:p>
            <a:pPr>
              <a:buFont typeface="Arial" charset="0"/>
              <a:buChar char="•"/>
            </a:pPr>
            <a:r>
              <a:rPr lang="lt-LT" sz="2800" dirty="0" smtClean="0"/>
              <a:t>Saulė – gyvybės nešėja, cikliškumo svarbiausia detalė; aprašoma visose dalyse – pagrindinė gamtos detalė.</a:t>
            </a:r>
          </a:p>
          <a:p>
            <a:pPr>
              <a:buFont typeface="Arial" charset="0"/>
              <a:buChar char="•"/>
            </a:pPr>
            <a:endParaRPr lang="lt-LT" sz="2800" dirty="0" smtClean="0"/>
          </a:p>
          <a:p>
            <a:pPr>
              <a:buFont typeface="Arial" charset="0"/>
              <a:buChar char="•"/>
            </a:pPr>
            <a:r>
              <a:rPr lang="lt-LT" sz="2800" dirty="0" smtClean="0"/>
              <a:t>Ciklinis metų laikas – pagonybės reliktas. Gyvybės esmė – pasikartojimas ir atsinaujinimas.</a:t>
            </a:r>
          </a:p>
          <a:p>
            <a:pPr>
              <a:buFont typeface="Arial" charset="0"/>
              <a:buChar char="•"/>
            </a:pPr>
            <a:endParaRPr lang="lt-LT" sz="2800" dirty="0" smtClean="0"/>
          </a:p>
          <a:p>
            <a:pPr>
              <a:buFont typeface="Arial" charset="0"/>
              <a:buChar char="•"/>
            </a:pPr>
            <a:r>
              <a:rPr lang="lt-LT" sz="2800" dirty="0" smtClean="0"/>
              <a:t>Esama  poemoje mitologinių veikėjų: deivės “Vasaros darbuose” išpranašauja nelaimę; Giltinė – žmogaus gyvenimo laikinumo simbolis; erelis – tarpininkas tarp žemės ir dangaus, gyvena Pasaulio medyje, rūpinasi kt. paukščiais; Bildukas – geroji antgamtinė būtybė.</a:t>
            </a:r>
          </a:p>
          <a:p>
            <a:pPr>
              <a:buFont typeface="Arial" charset="0"/>
              <a:buChar char="•"/>
            </a:pPr>
            <a:endParaRPr lang="lt-LT" dirty="0"/>
          </a:p>
          <a:p>
            <a:pPr>
              <a:buFont typeface="Arial" charset="0"/>
              <a:buChar char="•"/>
            </a:pPr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 descr="http://www.blogas.lt/uploads/k/krepsys/22993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714356"/>
            <a:ext cx="478634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lt-LT" sz="3600" b="1" dirty="0" smtClean="0">
                <a:solidFill>
                  <a:schemeClr val="tx2"/>
                </a:solidFill>
              </a:rPr>
              <a:t>,,Metai” – Renesanso epochos kūrinys</a:t>
            </a:r>
            <a:endParaRPr lang="lt-LT" sz="3600" b="1" dirty="0">
              <a:solidFill>
                <a:schemeClr val="tx2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r>
              <a:rPr lang="lt-LT" dirty="0" smtClean="0"/>
              <a:t>Vaizduojamas renesansui būdingas žmogaus ryšys su gamta, su Dievu ir su aplinka. </a:t>
            </a:r>
          </a:p>
          <a:p>
            <a:endParaRPr lang="lt-LT" dirty="0" smtClean="0"/>
          </a:p>
          <a:p>
            <a:r>
              <a:rPr lang="lt-LT" dirty="0" err="1" smtClean="0"/>
              <a:t>Renesansiškas</a:t>
            </a:r>
            <a:r>
              <a:rPr lang="lt-LT" dirty="0" smtClean="0"/>
              <a:t> požiūris į Dievą. Dievas – ne  bauginanti  ir baudžianti būtybė, o mokytojas, patarėjas, malonių davėjas.</a:t>
            </a:r>
          </a:p>
          <a:p>
            <a:endParaRPr lang="lt-LT" dirty="0" smtClean="0"/>
          </a:p>
          <a:p>
            <a:r>
              <a:rPr lang="lt-LT" dirty="0" smtClean="0"/>
              <a:t>Žmogus – gamtos dalis, gamtos mokinys, o ne gamtos valdovas.</a:t>
            </a:r>
          </a:p>
          <a:p>
            <a:endParaRPr lang="lt-LT" dirty="0" smtClean="0"/>
          </a:p>
          <a:p>
            <a:r>
              <a:rPr lang="lt-LT" dirty="0" smtClean="0"/>
              <a:t>Didaktika poemoje paremta </a:t>
            </a:r>
            <a:r>
              <a:rPr lang="lt-LT" dirty="0" err="1" smtClean="0"/>
              <a:t>renesansiška</a:t>
            </a:r>
            <a:r>
              <a:rPr lang="lt-LT" dirty="0" smtClean="0"/>
              <a:t> moralės ir dorovės samprata: žmogui džiaugsmą teikia realaus gyvenimo detalės, bičiulystė su kitais žmonėmis, savęs suvokimas per artumą su kitais žmonėmis ir gamta.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lt-LT" sz="3600" b="1" dirty="0" smtClean="0"/>
              <a:t/>
            </a:r>
            <a:br>
              <a:rPr lang="lt-LT" sz="3600" b="1" dirty="0" smtClean="0"/>
            </a:br>
            <a:r>
              <a:rPr lang="lt-LT" sz="3600" b="1" dirty="0"/>
              <a:t/>
            </a:r>
            <a:br>
              <a:rPr lang="lt-LT" sz="3600" b="1" dirty="0"/>
            </a:br>
            <a:r>
              <a:rPr lang="lt-LT" sz="3100" b="1" dirty="0" smtClean="0"/>
              <a:t>Kodėl K.Donelaičio poema „</a:t>
            </a:r>
            <a:r>
              <a:rPr lang="lt-LT" sz="3100" b="1" dirty="0"/>
              <a:t>Metai“ </a:t>
            </a:r>
            <a:r>
              <a:rPr lang="lt-LT" sz="3100" b="1" dirty="0" smtClean="0"/>
              <a:t>įtraukta  </a:t>
            </a:r>
            <a:r>
              <a:rPr lang="lt-LT" sz="3100" b="1" dirty="0"/>
              <a:t>į Europos </a:t>
            </a:r>
            <a:r>
              <a:rPr lang="lt-LT" sz="3100" b="1" dirty="0" smtClean="0"/>
              <a:t>literatūros šedevrų </a:t>
            </a:r>
            <a:r>
              <a:rPr lang="lt-LT" sz="3100" b="1" dirty="0"/>
              <a:t>sąrašą?</a:t>
            </a: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Autofit/>
          </a:bodyPr>
          <a:lstStyle/>
          <a:p>
            <a:r>
              <a:rPr lang="lt-LT" sz="2400" dirty="0" smtClean="0"/>
              <a:t>Pats K. Donelaitis buvo europinio išsilavinimo žmogus, gerai pažinojęs senąją  antikos literatūrą. Jo požiūris ir mąstymas anais laikais buvo praaugęs savo laikmetį.</a:t>
            </a:r>
          </a:p>
          <a:p>
            <a:r>
              <a:rPr lang="lt-LT" sz="2400" dirty="0" smtClean="0"/>
              <a:t>Poetas sukūrė ypatingą, dar niekur negirdėtą epo rūšį, sudarančią didaktinio ir herojinio epų sintezę. Tokio epo nebuvo antikoje (D.Dilytė).</a:t>
            </a:r>
          </a:p>
          <a:p>
            <a:r>
              <a:rPr lang="lt-LT" sz="2400" dirty="0" smtClean="0"/>
              <a:t>Nesekė  poetas ir XVIII a. poemų tradicija.  Jo poemoje esama savotiško heroizmo – lietuvių bendruomenei reikia išsilaikyti priešiškų jėgų – dvaro ir svetimšalių kolonistų – apsuptyje. Išsilaikyti ne kovoje, o kasdieniniame gyvenime.  Tai naujas požiūris, nauja heroizmo samprata (D.Dilytė).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/>
          </a:bodyPr>
          <a:lstStyle/>
          <a:p>
            <a:r>
              <a:rPr lang="lt-LT" sz="2800" b="1" dirty="0" smtClean="0"/>
              <a:t>Kodėl K.Donelaičio poema „Metai“ įtraukta  į Europos literatūros šedevrų sąrašą?</a:t>
            </a:r>
            <a:endParaRPr lang="lt-LT" sz="2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214414" y="1428736"/>
            <a:ext cx="7643866" cy="4891102"/>
          </a:xfrm>
        </p:spPr>
        <p:txBody>
          <a:bodyPr>
            <a:normAutofit fontScale="77500" lnSpcReduction="20000"/>
          </a:bodyPr>
          <a:lstStyle/>
          <a:p>
            <a:endParaRPr lang="lt-LT" dirty="0" smtClean="0"/>
          </a:p>
          <a:p>
            <a:r>
              <a:rPr lang="lt-LT" dirty="0" smtClean="0"/>
              <a:t>Poemoje  ryški  visuotinė  prigimtinė  žmonių lygybės  idėja.</a:t>
            </a:r>
          </a:p>
          <a:p>
            <a:endParaRPr lang="lt-LT" dirty="0" smtClean="0"/>
          </a:p>
          <a:p>
            <a:r>
              <a:rPr lang="lt-LT" dirty="0" smtClean="0"/>
              <a:t> Ginama  žmogaus vertė, orumas,  savęs įtvirtinimas.</a:t>
            </a:r>
          </a:p>
          <a:p>
            <a:r>
              <a:rPr lang="lt-LT" dirty="0" smtClean="0"/>
              <a:t>Skatinamos  bendražmogiškosios dorybės  ir  smerkiamos vengtinos ydos.</a:t>
            </a:r>
          </a:p>
          <a:p>
            <a:endParaRPr lang="lt-LT" dirty="0" smtClean="0"/>
          </a:p>
          <a:p>
            <a:r>
              <a:rPr lang="lt-LT" dirty="0" smtClean="0"/>
              <a:t>Išaukštinamas darbas  kaip visuomenės gerovės šaltinis. </a:t>
            </a:r>
          </a:p>
          <a:p>
            <a:endParaRPr lang="lt-LT" dirty="0" smtClean="0"/>
          </a:p>
          <a:p>
            <a:r>
              <a:rPr lang="lt-LT" dirty="0" smtClean="0"/>
              <a:t>Dievas  suvokiamas   ne  kaip  besąlygiška  dogma, o  kaip Tikėjimas  ir Viltis, padedantys  žmogui gyventi.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lt-LT" sz="3600" b="1" dirty="0" smtClean="0"/>
              <a:t> Ir dar apie K.Donelaitį ir jo ,,Metus”...</a:t>
            </a:r>
            <a:endParaRPr lang="lt-LT" sz="36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24464"/>
          </a:xfrm>
        </p:spPr>
        <p:txBody>
          <a:bodyPr>
            <a:normAutofit fontScale="25000" lnSpcReduction="20000"/>
          </a:bodyPr>
          <a:lstStyle/>
          <a:p>
            <a:endParaRPr lang="lt-LT" dirty="0" smtClean="0"/>
          </a:p>
          <a:p>
            <a:r>
              <a:rPr lang="lt-LT" sz="9600" dirty="0" smtClean="0"/>
              <a:t>Planetų </a:t>
            </a:r>
            <a:r>
              <a:rPr lang="lt-LT" sz="9600" dirty="0"/>
              <a:t>ir palydovų nomenklatūrą prižiūrinti organizacija – Tarptautinė astronomų sąjunga – neseniai patvirtino devynis naujus Merkurijaus paviršiuje esančių smūginių kraterių pavadinimus. </a:t>
            </a:r>
            <a:endParaRPr lang="lt-LT" sz="9600" dirty="0" smtClean="0"/>
          </a:p>
          <a:p>
            <a:pPr>
              <a:buNone/>
            </a:pPr>
            <a:endParaRPr lang="lt-LT" sz="9600" dirty="0" smtClean="0"/>
          </a:p>
          <a:p>
            <a:r>
              <a:rPr lang="lt-LT" sz="9600" dirty="0" smtClean="0"/>
              <a:t>  Laikantis </a:t>
            </a:r>
            <a:r>
              <a:rPr lang="lt-LT" sz="9600" dirty="0"/>
              <a:t>įprastos Merkurijaus kraterių pavadinimų skyrimo praktikos, visi jie pavadinti garsių </a:t>
            </a:r>
            <a:r>
              <a:rPr lang="lt-LT" sz="9600" dirty="0" err="1"/>
              <a:t>A</a:t>
            </a:r>
            <a:r>
              <a:rPr lang="lt-LT" sz="9600" dirty="0" err="1" smtClean="0"/>
              <a:t>napilin</a:t>
            </a:r>
            <a:r>
              <a:rPr lang="lt-LT" sz="9600" dirty="0" smtClean="0"/>
              <a:t> </a:t>
            </a:r>
            <a:r>
              <a:rPr lang="lt-LT" sz="9600" dirty="0"/>
              <a:t>iškeliavusių menininkų vardais. </a:t>
            </a:r>
            <a:endParaRPr lang="lt-LT" sz="9600" dirty="0" smtClean="0"/>
          </a:p>
          <a:p>
            <a:endParaRPr lang="lt-LT" sz="9600" dirty="0" smtClean="0"/>
          </a:p>
          <a:p>
            <a:r>
              <a:rPr lang="lt-LT" sz="9600" dirty="0" smtClean="0"/>
              <a:t>Vienas </a:t>
            </a:r>
            <a:r>
              <a:rPr lang="lt-LT" sz="9600" dirty="0"/>
              <a:t>iš šių kraterių pavadintas ir lietuvių poeto </a:t>
            </a:r>
            <a:r>
              <a:rPr lang="lt-LT" sz="9600" u="sng" dirty="0">
                <a:hlinkClick r:id="rId2"/>
              </a:rPr>
              <a:t>Kristijono Donelaičio</a:t>
            </a:r>
            <a:r>
              <a:rPr lang="lt-LT" sz="9600" dirty="0"/>
              <a:t> garbei</a:t>
            </a:r>
            <a:r>
              <a:rPr lang="lt-LT" sz="9600" dirty="0" smtClean="0"/>
              <a:t>.</a:t>
            </a:r>
          </a:p>
          <a:p>
            <a:endParaRPr lang="lt-LT" sz="9600" dirty="0" smtClean="0"/>
          </a:p>
          <a:p>
            <a:r>
              <a:rPr lang="lt-LT" sz="9600" dirty="0" smtClean="0"/>
              <a:t>K. Donelaičio garbei </a:t>
            </a:r>
            <a:r>
              <a:rPr lang="lt-LT" sz="9600" dirty="0" smtClean="0">
                <a:hlinkClick r:id="rId3" tooltip="Pamyras"/>
              </a:rPr>
              <a:t>Pamyro</a:t>
            </a:r>
            <a:r>
              <a:rPr lang="lt-LT" sz="9600" dirty="0" smtClean="0"/>
              <a:t> kalnuose pavadinta  </a:t>
            </a:r>
            <a:r>
              <a:rPr lang="lt-LT" sz="9600" dirty="0" smtClean="0">
                <a:hlinkClick r:id="rId4" tooltip="Donelaičio viršūnė (puslapis neegzistuoja)"/>
              </a:rPr>
              <a:t>Donelaičio viršūnė</a:t>
            </a:r>
            <a:r>
              <a:rPr lang="lt-LT" sz="9600" dirty="0" smtClean="0"/>
              <a:t> (5837 m aukščio).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sz="2800" dirty="0"/>
              <a:t>NESCO Generalinės konferencijos metu (lapkričio 5–20 d.) Paryžiuje jau paskelbtas UNESCO ir valstybių narių </a:t>
            </a:r>
            <a:r>
              <a:rPr lang="lt-LT" sz="2800" dirty="0" smtClean="0"/>
              <a:t>2014 m. minimų </a:t>
            </a:r>
            <a:r>
              <a:rPr lang="lt-LT" sz="2800" dirty="0"/>
              <a:t>sukakčių sąrašas, į kurį įtraukta per 100 pasaulio kultūrai, švietimui, mokslui, istorinei atminčiai svarbių datų</a:t>
            </a:r>
            <a:r>
              <a:rPr lang="lt-LT" sz="2800" dirty="0" smtClean="0"/>
              <a:t>.</a:t>
            </a:r>
          </a:p>
          <a:p>
            <a:endParaRPr lang="lt-LT" sz="2800" dirty="0" smtClean="0"/>
          </a:p>
          <a:p>
            <a:r>
              <a:rPr lang="lt-LT" sz="2800" dirty="0" smtClean="0"/>
              <a:t> </a:t>
            </a:r>
            <a:r>
              <a:rPr lang="lt-LT" sz="2800" dirty="0"/>
              <a:t>Į šį sąrašą taip pat pateko abi Lietuvos pateiktos sukaktys: kompozitoriaus, rašytojo, diplomato Mykolo Kleopo Oginskio (1765–1833) 250-osios gimimo metinės (ši sukaktis pateikta kartu su Baltarusija ir Lenkija) ir </a:t>
            </a:r>
            <a:r>
              <a:rPr lang="lt-LT" sz="2800" b="1" dirty="0"/>
              <a:t>rašytojo Kristijono Donelaičio (1714–1780) 300-osios gimimo metinės.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04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/>
          <a:lstStyle/>
          <a:p>
            <a:endParaRPr lang="lt-LT" dirty="0" smtClean="0"/>
          </a:p>
          <a:p>
            <a:r>
              <a:rPr lang="lt-LT" dirty="0" smtClean="0"/>
              <a:t>,,Metai “ išversti </a:t>
            </a:r>
            <a:r>
              <a:rPr lang="lt-LT" dirty="0"/>
              <a:t>į vokiečių, anglų, švedų, čekų, vengrų, latvių, rusų, baltarusių, lenkų, gruzinų, ukrainiečių, armėnų kalbas. </a:t>
            </a:r>
            <a:endParaRPr lang="lt-LT" dirty="0" smtClean="0"/>
          </a:p>
          <a:p>
            <a:endParaRPr lang="lt-LT" dirty="0" smtClean="0"/>
          </a:p>
          <a:p>
            <a:r>
              <a:rPr lang="lt-LT" dirty="0"/>
              <a:t>Tolminkiemyje įkurtas </a:t>
            </a:r>
            <a:r>
              <a:rPr lang="lt-LT" dirty="0" smtClean="0"/>
              <a:t>K. Donelaičio </a:t>
            </a:r>
            <a:r>
              <a:rPr lang="lt-LT" dirty="0"/>
              <a:t>memorialinis muziejus. </a:t>
            </a:r>
            <a:endParaRPr lang="lt-LT" dirty="0" smtClean="0"/>
          </a:p>
          <a:p>
            <a:endParaRPr lang="lt-LT" dirty="0" smtClean="0"/>
          </a:p>
          <a:p>
            <a:r>
              <a:rPr lang="lt-LT" dirty="0" smtClean="0"/>
              <a:t>Taip </a:t>
            </a:r>
            <a:r>
              <a:rPr lang="lt-LT" dirty="0"/>
              <a:t>pat Gumbinėje pastatytas paminklas.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Paminklas Vilniaus universiteto kiemelyje</a:t>
            </a:r>
            <a:endParaRPr lang="lt-LT" b="1" dirty="0"/>
          </a:p>
        </p:txBody>
      </p:sp>
      <p:pic>
        <p:nvPicPr>
          <p:cNvPr id="4" name="Turinio vietos rezervavimo ženklas 3" descr="http://www.blogas.lt/uploads/k/krepsys/22994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714488"/>
            <a:ext cx="371477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/>
          <a:lstStyle/>
          <a:p>
            <a:r>
              <a:rPr lang="lt-LT" b="1" dirty="0" smtClean="0"/>
              <a:t>Paminklas Gumbinėje</a:t>
            </a:r>
            <a:endParaRPr lang="lt-LT" b="1" dirty="0"/>
          </a:p>
        </p:txBody>
      </p:sp>
      <p:pic>
        <p:nvPicPr>
          <p:cNvPr id="4" name="Turinio vietos rezervavimo ženklas 3" descr="http://www.blogas.lt/uploads/k/krepsys/229941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85984" y="2071678"/>
            <a:ext cx="400052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lt-LT" sz="3600" b="1" dirty="0" smtClean="0"/>
              <a:t>Pašto ženklas.</a:t>
            </a:r>
            <a:br>
              <a:rPr lang="lt-LT" sz="3600" b="1" dirty="0" smtClean="0"/>
            </a:br>
            <a:r>
              <a:rPr lang="lt-LT" sz="3600" b="1" dirty="0" smtClean="0"/>
              <a:t>Šiais metais taip pat bus išleistas jubiliejinis pašto ženklas. </a:t>
            </a:r>
            <a:endParaRPr lang="lt-LT" sz="3600" b="1" dirty="0"/>
          </a:p>
        </p:txBody>
      </p:sp>
      <p:pic>
        <p:nvPicPr>
          <p:cNvPr id="4" name="Turinio vietos rezervavimo ženklas 3" descr="http://www.blogas.lt/uploads/k/krepsys/229945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357554" y="3071810"/>
            <a:ext cx="1976440" cy="148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297106"/>
          </a:xfrm>
        </p:spPr>
        <p:txBody>
          <a:bodyPr>
            <a:normAutofit fontScale="90000"/>
          </a:bodyPr>
          <a:lstStyle/>
          <a:p>
            <a:pPr algn="l"/>
            <a:r>
              <a:rPr lang="lt-LT" sz="3200" b="1" dirty="0" smtClean="0"/>
              <a:t>  Memorialinio muziejaus Tolminkiemyje EX LIBRIS.</a:t>
            </a:r>
            <a:br>
              <a:rPr lang="lt-LT" sz="3200" b="1" dirty="0" smtClean="0"/>
            </a:br>
            <a:r>
              <a:rPr lang="lt-LT" sz="3200" b="1" dirty="0"/>
              <a:t> Ekslibrisas</a:t>
            </a:r>
            <a:r>
              <a:rPr lang="lt-LT" sz="3200" dirty="0"/>
              <a:t> </a:t>
            </a:r>
            <a:r>
              <a:rPr lang="lt-LT" sz="2700" dirty="0"/>
              <a:t>(</a:t>
            </a:r>
            <a:r>
              <a:rPr lang="lt-LT" sz="2700" dirty="0">
                <a:hlinkClick r:id="rId2" tooltip="Lotynų kalba"/>
              </a:rPr>
              <a:t>lot.</a:t>
            </a:r>
            <a:r>
              <a:rPr lang="lt-LT" sz="2700" dirty="0"/>
              <a:t> </a:t>
            </a:r>
            <a:r>
              <a:rPr lang="lt-LT" sz="2700" i="1" dirty="0" err="1"/>
              <a:t>ex</a:t>
            </a:r>
            <a:r>
              <a:rPr lang="lt-LT" sz="2700" i="1" dirty="0"/>
              <a:t> </a:t>
            </a:r>
            <a:r>
              <a:rPr lang="lt-LT" sz="2700" i="1" dirty="0" err="1"/>
              <a:t>libris</a:t>
            </a:r>
            <a:r>
              <a:rPr lang="lt-LT" sz="2700" dirty="0"/>
              <a:t> – iš knygų) – </a:t>
            </a:r>
            <a:r>
              <a:rPr lang="lt-LT" sz="2700" dirty="0">
                <a:hlinkClick r:id="rId3" tooltip="Knyga"/>
              </a:rPr>
              <a:t>knygos</a:t>
            </a:r>
            <a:r>
              <a:rPr lang="lt-LT" sz="2700" dirty="0"/>
              <a:t> </a:t>
            </a:r>
            <a:r>
              <a:rPr lang="lt-LT" sz="2700" dirty="0">
                <a:hlinkClick r:id="rId4" tooltip="Ženklas"/>
              </a:rPr>
              <a:t>ženklas</a:t>
            </a:r>
            <a:r>
              <a:rPr lang="lt-LT" sz="2700" dirty="0"/>
              <a:t>, </a:t>
            </a:r>
            <a:r>
              <a:rPr lang="lt-LT" sz="2700" dirty="0" smtClean="0"/>
              <a:t>nedidelis </a:t>
            </a:r>
            <a:r>
              <a:rPr lang="lt-LT" sz="2700" dirty="0"/>
              <a:t>tiražuojamas lapelis, klijuojamas viršelio vidinėje pusėje.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 bwMode="auto">
          <a:xfrm>
            <a:off x="2565400" y="1962150"/>
            <a:ext cx="52387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654296"/>
          </a:xfrm>
        </p:spPr>
        <p:txBody>
          <a:bodyPr>
            <a:normAutofit/>
          </a:bodyPr>
          <a:lstStyle/>
          <a:p>
            <a:pPr algn="ctr"/>
            <a:r>
              <a:rPr lang="lt-LT" sz="2800" b="1" dirty="0" smtClean="0">
                <a:latin typeface="Bradley Hand ITC" pitchFamily="66" charset="0"/>
              </a:rPr>
              <a:t> K.Donelaitis  – Lietuvos grožinės literatūros  pradininkas.</a:t>
            </a:r>
            <a:br>
              <a:rPr lang="lt-LT" sz="2800" b="1" dirty="0" smtClean="0">
                <a:latin typeface="Bradley Hand ITC" pitchFamily="66" charset="0"/>
              </a:rPr>
            </a:br>
            <a:r>
              <a:rPr lang="lt-LT" sz="2800" b="1" dirty="0" smtClean="0">
                <a:latin typeface="Bradley Hand ITC" pitchFamily="66" charset="0"/>
              </a:rPr>
              <a:t>   K.Donelaičio poema ,,Metai” – pirmasis grožinės  literatūros kūrinys Lietuvoje.</a:t>
            </a:r>
            <a:br>
              <a:rPr lang="lt-LT" sz="2800" b="1" dirty="0" smtClean="0">
                <a:latin typeface="Bradley Hand ITC" pitchFamily="66" charset="0"/>
              </a:rPr>
            </a:br>
            <a:endParaRPr lang="lt-LT" sz="2800" b="1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3000372"/>
            <a:ext cx="7901014" cy="3473580"/>
          </a:xfrm>
        </p:spPr>
        <p:txBody>
          <a:bodyPr/>
          <a:lstStyle/>
          <a:p>
            <a:pPr>
              <a:buNone/>
            </a:pPr>
            <a:r>
              <a:rPr lang="lt-LT" sz="4800" b="1" dirty="0" smtClean="0"/>
              <a:t>    </a:t>
            </a:r>
            <a:r>
              <a:rPr lang="lt-LT" sz="4800" b="1" dirty="0" smtClean="0">
                <a:solidFill>
                  <a:schemeClr val="tx2"/>
                </a:solidFill>
              </a:rPr>
              <a:t> „</a:t>
            </a:r>
            <a:r>
              <a:rPr lang="lt-LT" sz="4800" b="1" dirty="0" smtClean="0">
                <a:solidFill>
                  <a:schemeClr val="tx2"/>
                </a:solidFill>
                <a:latin typeface="Bradley Hand ITC" pitchFamily="66" charset="0"/>
              </a:rPr>
              <a:t>Iš  menkų  daiktų  daugsyk  </a:t>
            </a:r>
            <a:r>
              <a:rPr lang="lt-LT" sz="4800" b="1" dirty="0" err="1" smtClean="0">
                <a:solidFill>
                  <a:schemeClr val="tx2"/>
                </a:solidFill>
                <a:latin typeface="Bradley Hand ITC" pitchFamily="66" charset="0"/>
              </a:rPr>
              <a:t>dyvai</a:t>
            </a:r>
            <a:r>
              <a:rPr lang="lt-LT" sz="4800" b="1" dirty="0" smtClean="0">
                <a:solidFill>
                  <a:schemeClr val="tx2"/>
                </a:solidFill>
                <a:latin typeface="Bradley Hand ITC" pitchFamily="66" charset="0"/>
              </a:rPr>
              <a:t>  pasidaro“.                                                                                 			</a:t>
            </a:r>
          </a:p>
          <a:p>
            <a:pPr>
              <a:buNone/>
            </a:pPr>
            <a:r>
              <a:rPr lang="lt-LT" sz="4800" b="1" dirty="0" smtClean="0">
                <a:solidFill>
                  <a:schemeClr val="tx2"/>
                </a:solidFill>
                <a:latin typeface="Bradley Hand ITC" pitchFamily="66" charset="0"/>
              </a:rPr>
              <a:t>                        K.Donelaitis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000" b="1" dirty="0" smtClean="0">
                <a:solidFill>
                  <a:schemeClr val="tx2"/>
                </a:solidFill>
                <a:latin typeface="Bradley Hand ITC" pitchFamily="66" charset="0"/>
              </a:rPr>
              <a:t>2014 – K.Donelaičio metai.</a:t>
            </a:r>
            <a:endParaRPr lang="lt-LT" sz="40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384550" y="1447800"/>
            <a:ext cx="36004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lt-LT" sz="3600" b="1" dirty="0" smtClean="0"/>
              <a:t>Kaip K.Donelaitis rašė ,,Metus”?</a:t>
            </a:r>
            <a:endParaRPr lang="lt-LT" sz="36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800" dirty="0" smtClean="0">
                <a:solidFill>
                  <a:schemeClr val="tx2"/>
                </a:solidFill>
              </a:rPr>
              <a:t>Rašė atskiromis dalimis. Pats sugalvojo dalių pavadinimus pagal metų laikus.</a:t>
            </a:r>
          </a:p>
          <a:p>
            <a:endParaRPr lang="lt-LT" sz="2800" dirty="0" smtClean="0">
              <a:solidFill>
                <a:schemeClr val="tx2"/>
              </a:solidFill>
            </a:endParaRPr>
          </a:p>
          <a:p>
            <a:r>
              <a:rPr lang="lt-LT" sz="2800" dirty="0" smtClean="0">
                <a:solidFill>
                  <a:schemeClr val="tx2"/>
                </a:solidFill>
              </a:rPr>
              <a:t>Nebuvo sumanęs ,,Metų” kaip vientiso kūrinio.</a:t>
            </a:r>
          </a:p>
          <a:p>
            <a:endParaRPr lang="lt-LT" sz="2800" dirty="0" smtClean="0">
              <a:solidFill>
                <a:schemeClr val="tx2"/>
              </a:solidFill>
            </a:endParaRPr>
          </a:p>
          <a:p>
            <a:r>
              <a:rPr lang="lt-LT" sz="2800" dirty="0" smtClean="0">
                <a:solidFill>
                  <a:schemeClr val="tx2"/>
                </a:solidFill>
              </a:rPr>
              <a:t>Sakė pamokslus lietuviškai. Manoma, kad panaudojo poemos ištraukas pamoksluose. O galbūt ir visą kūrinį rašė kaip pamokslus?</a:t>
            </a:r>
            <a:endParaRPr lang="lt-LT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70000" lnSpcReduction="20000"/>
          </a:bodyPr>
          <a:lstStyle/>
          <a:p>
            <a:r>
              <a:rPr lang="lt-LT" dirty="0" smtClean="0"/>
              <a:t>Pats K.Donelaitis neišspausdino nė vieno kūrinio. Nematė savo kūrinio. Negirdėjo atsiliepimų. Negirdėjo, kaip skamba jo hegzametras.</a:t>
            </a:r>
          </a:p>
          <a:p>
            <a:endParaRPr lang="lt-LT" dirty="0" smtClean="0"/>
          </a:p>
          <a:p>
            <a:r>
              <a:rPr lang="lt-LT" dirty="0" smtClean="0"/>
              <a:t>Po mirties žmona atidavė jo kūrybą geram bičiuliui pastoriui J. Jordanu, o jis perdavė Liudvikui Rėzai. </a:t>
            </a:r>
          </a:p>
          <a:p>
            <a:pPr>
              <a:buNone/>
            </a:pPr>
            <a:r>
              <a:rPr lang="lt-LT" dirty="0" smtClean="0"/>
              <a:t>		L.Rėza - prūsų lietuvių visuomenės veikėjas, 	lituanistas, teologas,  tautosakininkas, Karaliaučiaus 	universiteto profesorius. Jis vėliau išleido ir K.D. 	pasakėčias.</a:t>
            </a:r>
          </a:p>
          <a:p>
            <a:endParaRPr lang="lt-LT" dirty="0" smtClean="0"/>
          </a:p>
          <a:p>
            <a:r>
              <a:rPr lang="lt-LT" dirty="0" smtClean="0"/>
              <a:t>Poemos dalių pavadinimus sugalvojo  pats  </a:t>
            </a:r>
            <a:r>
              <a:rPr lang="lt-LT" dirty="0" err="1" smtClean="0"/>
              <a:t>K.Donelaitis</a:t>
            </a:r>
            <a:r>
              <a:rPr lang="lt-LT" dirty="0" smtClean="0"/>
              <a:t>.</a:t>
            </a:r>
          </a:p>
          <a:p>
            <a:endParaRPr lang="lt-LT" dirty="0" smtClean="0"/>
          </a:p>
          <a:p>
            <a:r>
              <a:rPr lang="lt-LT" dirty="0" smtClean="0"/>
              <a:t>Pavadinimą ,,Metai” sugalvojo  </a:t>
            </a:r>
            <a:r>
              <a:rPr lang="lt-LT" dirty="0" err="1" smtClean="0"/>
              <a:t>L.Rėza</a:t>
            </a:r>
            <a:r>
              <a:rPr lang="lt-LT" dirty="0" smtClean="0"/>
              <a:t>. Jis išleido ,,Metus”, vėliau ir K.D. pasakėčias.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lt-LT" dirty="0" smtClean="0"/>
              <a:t>,,Metų” išleidimas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sz="2800" dirty="0" smtClean="0">
                <a:solidFill>
                  <a:schemeClr val="tx2"/>
                </a:solidFill>
                <a:latin typeface="+mj-lt"/>
              </a:rPr>
              <a:t>Pirmasis K.Donelaičio metus paminėjo </a:t>
            </a:r>
            <a:r>
              <a:rPr lang="lt-LT" sz="2800" dirty="0" err="1" smtClean="0">
                <a:solidFill>
                  <a:schemeClr val="tx2"/>
                </a:solidFill>
                <a:latin typeface="+mj-lt"/>
              </a:rPr>
              <a:t>G.Ch</a:t>
            </a:r>
            <a:r>
              <a:rPr lang="lt-LT" sz="2800" dirty="0" smtClean="0">
                <a:solidFill>
                  <a:schemeClr val="tx2"/>
                </a:solidFill>
                <a:latin typeface="+mj-lt"/>
              </a:rPr>
              <a:t>.</a:t>
            </a:r>
            <a:br>
              <a:rPr lang="lt-LT" sz="2800" dirty="0" smtClean="0">
                <a:solidFill>
                  <a:schemeClr val="tx2"/>
                </a:solidFill>
                <a:latin typeface="+mj-lt"/>
              </a:rPr>
            </a:br>
            <a:r>
              <a:rPr lang="lt-LT" sz="2800" dirty="0" err="1" smtClean="0">
                <a:solidFill>
                  <a:schemeClr val="tx2"/>
                </a:solidFill>
                <a:latin typeface="+mj-lt"/>
              </a:rPr>
              <a:t>Pisanskis</a:t>
            </a:r>
            <a:r>
              <a:rPr lang="lt-LT" sz="2800" dirty="0" smtClean="0">
                <a:solidFill>
                  <a:schemeClr val="tx2"/>
                </a:solidFill>
                <a:latin typeface="+mj-lt"/>
              </a:rPr>
              <a:t> savo rankraštyje  „Prūsų literatūros metmenys“. Jame pasakojama, kad K.Donelaitis apdainavo keturis metų laikus ir teigė, kad yra 659 eilutės. Šiandien  priskaičiuojamos 2997 eilutės.</a:t>
            </a:r>
          </a:p>
          <a:p>
            <a:endParaRPr lang="lt-LT" sz="2800" dirty="0" smtClean="0">
              <a:solidFill>
                <a:schemeClr val="tx2"/>
              </a:solidFill>
              <a:latin typeface="+mj-lt"/>
            </a:endParaRPr>
          </a:p>
          <a:p>
            <a:r>
              <a:rPr lang="lt-LT" sz="2800" dirty="0" smtClean="0">
                <a:solidFill>
                  <a:schemeClr val="tx2"/>
                </a:solidFill>
                <a:latin typeface="+mj-lt"/>
              </a:rPr>
              <a:t>1818 m. išleistas 1-asis ,,Metų” leidimas.</a:t>
            </a:r>
          </a:p>
          <a:p>
            <a:endParaRPr lang="lt-LT" sz="2800" dirty="0" smtClean="0">
              <a:solidFill>
                <a:schemeClr val="tx2"/>
              </a:solidFill>
              <a:latin typeface="+mj-lt"/>
            </a:endParaRPr>
          </a:p>
          <a:p>
            <a:r>
              <a:rPr lang="lt-LT" sz="2800" dirty="0" smtClean="0">
                <a:solidFill>
                  <a:schemeClr val="tx2"/>
                </a:solidFill>
                <a:latin typeface="+mj-lt"/>
              </a:rPr>
              <a:t>Lietuvoje yra išlikę 12 egzempliorių iš pirmųjų leidimų.</a:t>
            </a:r>
          </a:p>
          <a:p>
            <a:pPr>
              <a:buNone/>
            </a:pPr>
            <a:endParaRPr lang="lt-LT" sz="2800" dirty="0" smtClean="0">
              <a:solidFill>
                <a:schemeClr val="tx2"/>
              </a:solidFill>
              <a:latin typeface="+mj-lt"/>
            </a:endParaRPr>
          </a:p>
          <a:p>
            <a:r>
              <a:rPr lang="lt-LT" sz="2800" dirty="0" smtClean="0">
                <a:solidFill>
                  <a:schemeClr val="tx2"/>
                </a:solidFill>
                <a:latin typeface="+mj-lt"/>
              </a:rPr>
              <a:t>Europos bibliotekų elektroniniame kataloge yra ir K.Donelaičio ,,Metai”.</a:t>
            </a:r>
            <a:endParaRPr lang="lt-LT" sz="28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082660"/>
          </a:xfrm>
        </p:spPr>
        <p:txBody>
          <a:bodyPr>
            <a:noAutofit/>
          </a:bodyPr>
          <a:lstStyle/>
          <a:p>
            <a:pPr algn="l"/>
            <a:r>
              <a:rPr lang="lt-LT" sz="2800" b="1" dirty="0" smtClean="0"/>
              <a:t>Faksimilė - </a:t>
            </a:r>
            <a:r>
              <a:rPr lang="lt-LT" sz="2400" dirty="0"/>
              <a:t> (</a:t>
            </a:r>
            <a:r>
              <a:rPr lang="lt-LT" sz="2400" dirty="0">
                <a:hlinkClick r:id="rId2" tooltip="Lotynų kalba"/>
              </a:rPr>
              <a:t>lot.</a:t>
            </a:r>
            <a:r>
              <a:rPr lang="lt-LT" sz="2400" dirty="0"/>
              <a:t> </a:t>
            </a:r>
            <a:r>
              <a:rPr lang="lt-LT" sz="2400" i="1" dirty="0" err="1"/>
              <a:t>fac</a:t>
            </a:r>
            <a:r>
              <a:rPr lang="lt-LT" sz="2400" i="1" dirty="0"/>
              <a:t> </a:t>
            </a:r>
            <a:r>
              <a:rPr lang="lt-LT" sz="2400" i="1" dirty="0" err="1"/>
              <a:t>simile</a:t>
            </a:r>
            <a:r>
              <a:rPr lang="lt-LT" sz="2400" dirty="0"/>
              <a:t> – daryk panašų) </a:t>
            </a:r>
            <a:r>
              <a:rPr lang="lt-LT" sz="2400" dirty="0" smtClean="0"/>
              <a:t>yra </a:t>
            </a:r>
            <a:r>
              <a:rPr lang="lt-LT" sz="2400" dirty="0"/>
              <a:t>tiksli </a:t>
            </a:r>
            <a:r>
              <a:rPr lang="lt-LT" sz="2400" dirty="0" smtClean="0"/>
              <a:t>originalaus</a:t>
            </a:r>
            <a:r>
              <a:rPr lang="lt-LT" sz="2400" dirty="0"/>
              <a:t> </a:t>
            </a:r>
            <a:r>
              <a:rPr lang="lt-LT" sz="2400" dirty="0" smtClean="0">
                <a:hlinkClick r:id="rId3" tooltip="Rankraštis (puslapis neegzistuoja)"/>
              </a:rPr>
              <a:t>rankraščio</a:t>
            </a:r>
            <a:r>
              <a:rPr lang="lt-LT" sz="2400" dirty="0"/>
              <a:t> </a:t>
            </a:r>
            <a:r>
              <a:rPr lang="lt-LT" sz="2400" dirty="0" smtClean="0"/>
              <a:t>ar</a:t>
            </a:r>
            <a:r>
              <a:rPr lang="lt-LT" sz="2400" dirty="0"/>
              <a:t> </a:t>
            </a:r>
            <a:r>
              <a:rPr lang="lt-LT" sz="2400" dirty="0" smtClean="0">
                <a:hlinkClick r:id="rId4" tooltip="Knyga"/>
              </a:rPr>
              <a:t>knygos</a:t>
            </a:r>
            <a:r>
              <a:rPr lang="lt-LT" sz="2400" dirty="0" smtClean="0"/>
              <a:t>  kopija, gaunama</a:t>
            </a:r>
            <a:r>
              <a:rPr lang="lt-LT" sz="2400" dirty="0"/>
              <a:t> </a:t>
            </a:r>
            <a:r>
              <a:rPr lang="lt-LT" sz="2400" dirty="0" smtClean="0"/>
              <a:t>spausdinant ar fotografuojant.</a:t>
            </a:r>
            <a:r>
              <a:rPr lang="lt-LT" sz="2400" dirty="0"/>
              <a:t> 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786346"/>
          </a:xfrm>
        </p:spPr>
        <p:txBody>
          <a:bodyPr>
            <a:normAutofit fontScale="85000" lnSpcReduction="20000"/>
          </a:bodyPr>
          <a:lstStyle/>
          <a:p>
            <a:r>
              <a:rPr lang="lt-LT" dirty="0" smtClean="0">
                <a:solidFill>
                  <a:schemeClr val="tx2"/>
                </a:solidFill>
              </a:rPr>
              <a:t>Anais laikais buvo naudojamas popierius, pagamintas iš skudurų – medžiagos atliekų. Popierius dėl to buvo margas.</a:t>
            </a:r>
          </a:p>
          <a:p>
            <a:endParaRPr lang="lt-LT" dirty="0" smtClean="0">
              <a:solidFill>
                <a:schemeClr val="tx2"/>
              </a:solidFill>
            </a:endParaRPr>
          </a:p>
          <a:p>
            <a:r>
              <a:rPr lang="lt-LT" dirty="0" smtClean="0">
                <a:solidFill>
                  <a:schemeClr val="tx2"/>
                </a:solidFill>
              </a:rPr>
              <a:t>Šiais jubiliejiniais metais bus išleistas faksimilinis ,,Metų” leidimas. Šiam leidimui specialiai buvo pagamintas Lietuvoje toks pat popierius – iš medžiagos atliekų.</a:t>
            </a:r>
          </a:p>
          <a:p>
            <a:endParaRPr lang="lt-LT" dirty="0" smtClean="0">
              <a:solidFill>
                <a:schemeClr val="tx2"/>
              </a:solidFill>
            </a:endParaRPr>
          </a:p>
          <a:p>
            <a:r>
              <a:rPr lang="lt-LT" dirty="0" smtClean="0">
                <a:solidFill>
                  <a:schemeClr val="tx2"/>
                </a:solidFill>
              </a:rPr>
              <a:t>Europoje faksimilinių leidyklų nėra daug. Lietuva tokią leidyklą turi – tai rodo knygos kultūrą ir pagarbą jai.  </a:t>
            </a:r>
            <a:endParaRPr lang="lt-LT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lt-LT" sz="3600" b="1" dirty="0" smtClean="0">
                <a:solidFill>
                  <a:schemeClr val="tx2"/>
                </a:solidFill>
              </a:rPr>
              <a:t>               ,,Metai” ir hegzametras</a:t>
            </a:r>
            <a:endParaRPr lang="lt-LT" sz="3600" b="1" dirty="0">
              <a:solidFill>
                <a:schemeClr val="tx2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026029"/>
          </a:xfrm>
        </p:spPr>
        <p:txBody>
          <a:bodyPr>
            <a:normAutofit fontScale="70000" lnSpcReduction="20000"/>
          </a:bodyPr>
          <a:lstStyle/>
          <a:p>
            <a:r>
              <a:rPr lang="lt-LT" sz="4100" b="1" dirty="0" smtClean="0"/>
              <a:t>,,Metai” parašyti hegzametru.</a:t>
            </a:r>
          </a:p>
          <a:p>
            <a:r>
              <a:rPr lang="lt-LT" sz="4100" b="1" dirty="0" smtClean="0"/>
              <a:t>Poema ,,Metai” – tai 2968 hegzametro eilutės.</a:t>
            </a:r>
          </a:p>
          <a:p>
            <a:pPr>
              <a:buNone/>
            </a:pPr>
            <a:endParaRPr lang="lt-LT" b="1" u="sng" dirty="0" smtClean="0"/>
          </a:p>
          <a:p>
            <a:pPr>
              <a:buNone/>
            </a:pPr>
            <a:r>
              <a:rPr lang="lt-LT" sz="2800" b="1" dirty="0" smtClean="0"/>
              <a:t>       	Hegzametras</a:t>
            </a:r>
            <a:r>
              <a:rPr lang="lt-LT" sz="2800" dirty="0"/>
              <a:t> (</a:t>
            </a:r>
            <a:r>
              <a:rPr lang="lt-LT" sz="2800" dirty="0">
                <a:hlinkClick r:id="rId2" tooltip="Graikų kalba"/>
              </a:rPr>
              <a:t>gr.</a:t>
            </a:r>
            <a:r>
              <a:rPr lang="lt-LT" sz="2800" dirty="0"/>
              <a:t> </a:t>
            </a:r>
            <a:r>
              <a:rPr lang="lt-LT" sz="2800" i="1" dirty="0" err="1"/>
              <a:t>hexametron</a:t>
            </a:r>
            <a:r>
              <a:rPr lang="lt-LT" sz="2800" i="1" dirty="0"/>
              <a:t> &lt; </a:t>
            </a:r>
            <a:r>
              <a:rPr lang="lt-LT" sz="2800" i="1" dirty="0" err="1"/>
              <a:t>hex</a:t>
            </a:r>
            <a:r>
              <a:rPr lang="lt-LT" sz="2800" dirty="0"/>
              <a:t> 'šeši' + </a:t>
            </a:r>
            <a:r>
              <a:rPr lang="lt-LT" sz="2800" i="1" dirty="0" err="1"/>
              <a:t>metron</a:t>
            </a:r>
            <a:r>
              <a:rPr lang="lt-LT" sz="2800" dirty="0"/>
              <a:t> 'matas') </a:t>
            </a:r>
            <a:r>
              <a:rPr lang="lt-LT" sz="2800" dirty="0" smtClean="0"/>
              <a:t>	</a:t>
            </a:r>
            <a:r>
              <a:rPr lang="lt-LT" sz="2800" dirty="0"/>
              <a:t> </a:t>
            </a:r>
            <a:r>
              <a:rPr lang="lt-LT" sz="2800" dirty="0">
                <a:hlinkClick r:id="rId3" tooltip="Antika"/>
              </a:rPr>
              <a:t>antikinės</a:t>
            </a:r>
            <a:r>
              <a:rPr lang="lt-LT" sz="2800" dirty="0"/>
              <a:t> </a:t>
            </a:r>
            <a:r>
              <a:rPr lang="lt-LT" sz="2800" dirty="0">
                <a:hlinkClick r:id="rId4" tooltip="Eilėdara"/>
              </a:rPr>
              <a:t>eilėdaros</a:t>
            </a:r>
            <a:r>
              <a:rPr lang="lt-LT" sz="2800" dirty="0"/>
              <a:t> šešių </a:t>
            </a:r>
            <a:r>
              <a:rPr lang="lt-LT" sz="2800" dirty="0" err="1"/>
              <a:t>daktilinių</a:t>
            </a:r>
            <a:r>
              <a:rPr lang="lt-LT" sz="2800" dirty="0"/>
              <a:t> pėdų eilutė.</a:t>
            </a:r>
          </a:p>
          <a:p>
            <a:pPr>
              <a:buNone/>
            </a:pPr>
            <a:r>
              <a:rPr lang="lt-LT" sz="2800" dirty="0" smtClean="0"/>
              <a:t>       	 Hegzametru </a:t>
            </a:r>
            <a:r>
              <a:rPr lang="lt-LT" sz="2800" dirty="0"/>
              <a:t>parašyti </a:t>
            </a:r>
            <a:r>
              <a:rPr lang="lt-LT" sz="2800" dirty="0" smtClean="0">
                <a:hlinkClick r:id="rId5" tooltip="Homeras"/>
              </a:rPr>
              <a:t>Homero</a:t>
            </a:r>
            <a:r>
              <a:rPr lang="lt-LT" sz="2800" dirty="0"/>
              <a:t> </a:t>
            </a:r>
            <a:r>
              <a:rPr lang="lt-LT" sz="2800" dirty="0" smtClean="0"/>
              <a:t>epai </a:t>
            </a:r>
            <a:r>
              <a:rPr lang="lt-LT" sz="2800" dirty="0"/>
              <a:t>„</a:t>
            </a:r>
            <a:r>
              <a:rPr lang="lt-LT" sz="2800" dirty="0" err="1"/>
              <a:t>Iliada</a:t>
            </a:r>
            <a:r>
              <a:rPr lang="lt-LT" sz="2800" dirty="0"/>
              <a:t>“ ir „Odisėja</a:t>
            </a:r>
            <a:r>
              <a:rPr lang="lt-LT" sz="2800" dirty="0" smtClean="0"/>
              <a:t>“, 	</a:t>
            </a:r>
            <a:r>
              <a:rPr lang="lt-LT" sz="2800" dirty="0" smtClean="0">
                <a:hlinkClick r:id="rId6" tooltip="Vergilijus"/>
              </a:rPr>
              <a:t>Vergilijaus</a:t>
            </a:r>
            <a:r>
              <a:rPr lang="lt-LT" sz="2800" dirty="0"/>
              <a:t> „</a:t>
            </a:r>
            <a:r>
              <a:rPr lang="lt-LT" sz="2800" dirty="0" err="1"/>
              <a:t>Eneida</a:t>
            </a:r>
            <a:r>
              <a:rPr lang="lt-LT" sz="2800" dirty="0"/>
              <a:t>“, „</a:t>
            </a:r>
            <a:r>
              <a:rPr lang="lt-LT" sz="2800" dirty="0" smtClean="0"/>
              <a:t>Georgikos”.</a:t>
            </a:r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sz="3800" dirty="0" smtClean="0"/>
              <a:t>K.Donelaičio  </a:t>
            </a:r>
            <a:r>
              <a:rPr lang="lt-LT" sz="3800" dirty="0"/>
              <a:t>hegzametro eilutę sudaro 6 </a:t>
            </a:r>
            <a:r>
              <a:rPr lang="lt-LT" sz="3800" dirty="0" smtClean="0"/>
              <a:t>kirčiuoti skiemenys. </a:t>
            </a:r>
          </a:p>
          <a:p>
            <a:pPr>
              <a:buNone/>
            </a:pPr>
            <a:r>
              <a:rPr lang="lt-LT" sz="3800" dirty="0" smtClean="0"/>
              <a:t>Pirmasis </a:t>
            </a:r>
            <a:r>
              <a:rPr lang="lt-LT" sz="3800" dirty="0"/>
              <a:t>eilutės skiemuo visada </a:t>
            </a:r>
            <a:r>
              <a:rPr lang="lt-LT" sz="3800" dirty="0" smtClean="0"/>
              <a:t>kirčiuotas.</a:t>
            </a:r>
          </a:p>
          <a:p>
            <a:pPr>
              <a:buNone/>
            </a:pPr>
            <a:r>
              <a:rPr lang="lt-LT" sz="3800" dirty="0" smtClean="0"/>
              <a:t> </a:t>
            </a:r>
          </a:p>
          <a:p>
            <a:pPr>
              <a:buNone/>
            </a:pPr>
            <a:r>
              <a:rPr lang="lt-LT" sz="3800" dirty="0" smtClean="0"/>
              <a:t>Pvz.: „</a:t>
            </a:r>
            <a:r>
              <a:rPr lang="lt-LT" sz="3800" b="1" dirty="0" smtClean="0"/>
              <a:t>An</a:t>
            </a:r>
            <a:r>
              <a:rPr lang="lt-LT" sz="3800" dirty="0" smtClean="0"/>
              <a:t>t </a:t>
            </a:r>
            <a:r>
              <a:rPr lang="lt-LT" sz="3800" dirty="0"/>
              <a:t>sau</a:t>
            </a:r>
            <a:r>
              <a:rPr lang="lt-LT" sz="3800" b="1" dirty="0"/>
              <a:t>le</a:t>
            </a:r>
            <a:r>
              <a:rPr lang="lt-LT" sz="3800" dirty="0"/>
              <a:t>lė, </a:t>
            </a:r>
            <a:r>
              <a:rPr lang="lt-LT" sz="3800" b="1" dirty="0"/>
              <a:t>vėl</a:t>
            </a:r>
            <a:r>
              <a:rPr lang="lt-LT" sz="3800" dirty="0"/>
              <a:t> / nuo </a:t>
            </a:r>
            <a:r>
              <a:rPr lang="lt-LT" sz="3800" b="1" dirty="0"/>
              <a:t>mūs</a:t>
            </a:r>
            <a:r>
              <a:rPr lang="lt-LT" sz="3800" dirty="0"/>
              <a:t> ats</a:t>
            </a:r>
            <a:r>
              <a:rPr lang="lt-LT" sz="3800" b="1" dirty="0"/>
              <a:t>to</a:t>
            </a:r>
            <a:r>
              <a:rPr lang="lt-LT" sz="3800" dirty="0"/>
              <a:t>dama</a:t>
            </a:r>
            <a:r>
              <a:rPr lang="lt-LT" sz="3800" b="1" dirty="0"/>
              <a:t> ri</a:t>
            </a:r>
            <a:r>
              <a:rPr lang="lt-LT" sz="3800" dirty="0"/>
              <a:t>tas“ </a:t>
            </a:r>
            <a:r>
              <a:rPr lang="lt-LT" sz="3800" dirty="0" smtClean="0"/>
              <a:t>.</a:t>
            </a:r>
            <a:endParaRPr lang="lt-LT" sz="3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500034" y="357167"/>
            <a:ext cx="7958166" cy="1000131"/>
          </a:xfrm>
        </p:spPr>
        <p:txBody>
          <a:bodyPr>
            <a:normAutofit/>
          </a:bodyPr>
          <a:lstStyle/>
          <a:p>
            <a:pPr algn="l"/>
            <a:r>
              <a:rPr lang="lt-LT" sz="4000" b="1" dirty="0" err="1" smtClean="0"/>
              <a:t>K.Donelaitis</a:t>
            </a:r>
            <a:r>
              <a:rPr lang="lt-LT" sz="4000" b="1" dirty="0" smtClean="0"/>
              <a:t>. Poema ,,Metai”.</a:t>
            </a:r>
            <a:endParaRPr lang="lt-LT" sz="4000" b="1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286808" cy="5072098"/>
          </a:xfrm>
        </p:spPr>
        <p:txBody>
          <a:bodyPr>
            <a:normAutofit lnSpcReduction="10000"/>
          </a:bodyPr>
          <a:lstStyle/>
          <a:p>
            <a:pPr algn="l"/>
            <a:endParaRPr lang="lt-LT" sz="3200" b="1" u="sng" dirty="0" smtClean="0">
              <a:solidFill>
                <a:schemeClr val="tx1"/>
              </a:solidFill>
            </a:endParaRPr>
          </a:p>
          <a:p>
            <a:pPr algn="l"/>
            <a:r>
              <a:rPr lang="lt-LT" sz="3200" b="1" u="sng" dirty="0" smtClean="0">
                <a:solidFill>
                  <a:schemeClr val="tx1"/>
                </a:solidFill>
              </a:rPr>
              <a:t>Žanras: </a:t>
            </a:r>
            <a:r>
              <a:rPr lang="lt-LT" sz="3200" dirty="0" smtClean="0">
                <a:solidFill>
                  <a:schemeClr val="tx1"/>
                </a:solidFill>
              </a:rPr>
              <a:t>4 dalių </a:t>
            </a:r>
            <a:r>
              <a:rPr lang="lt-LT" sz="3200" i="1" u="sng" dirty="0" smtClean="0">
                <a:solidFill>
                  <a:schemeClr val="tx1"/>
                </a:solidFill>
              </a:rPr>
              <a:t>epinė poema </a:t>
            </a:r>
            <a:r>
              <a:rPr lang="lt-LT" sz="3200" dirty="0" smtClean="0">
                <a:solidFill>
                  <a:schemeClr val="tx1"/>
                </a:solidFill>
              </a:rPr>
              <a:t>su didaktikos elementais.</a:t>
            </a:r>
          </a:p>
          <a:p>
            <a:pPr algn="l"/>
            <a:r>
              <a:rPr lang="lt-LT" sz="3200" b="1" u="sng" dirty="0" smtClean="0">
                <a:solidFill>
                  <a:schemeClr val="tx1"/>
                </a:solidFill>
              </a:rPr>
              <a:t>Pakartokime:</a:t>
            </a:r>
          </a:p>
          <a:p>
            <a:pPr algn="l"/>
            <a:r>
              <a:rPr lang="lt-LT" sz="3200" dirty="0" smtClean="0">
                <a:solidFill>
                  <a:schemeClr val="tx1"/>
                </a:solidFill>
              </a:rPr>
              <a:t>	</a:t>
            </a:r>
            <a:r>
              <a:rPr lang="lt-LT" sz="3200" b="1" dirty="0" smtClean="0">
                <a:solidFill>
                  <a:schemeClr val="tx1"/>
                </a:solidFill>
              </a:rPr>
              <a:t>Poema </a:t>
            </a:r>
            <a:r>
              <a:rPr lang="lt-LT" sz="3200" dirty="0" smtClean="0">
                <a:solidFill>
                  <a:schemeClr val="tx1"/>
                </a:solidFill>
              </a:rPr>
              <a:t>- </a:t>
            </a:r>
            <a:r>
              <a:rPr lang="lt-LT" sz="3200" dirty="0"/>
              <a:t>(</a:t>
            </a:r>
            <a:r>
              <a:rPr lang="lt-LT" sz="3200" dirty="0">
                <a:solidFill>
                  <a:schemeClr val="tx1"/>
                </a:solidFill>
                <a:hlinkClick r:id="rId2" tooltip="Graikų kalba"/>
              </a:rPr>
              <a:t>gr.</a:t>
            </a:r>
            <a:r>
              <a:rPr lang="lt-LT" sz="3200" dirty="0">
                <a:solidFill>
                  <a:schemeClr val="tx1"/>
                </a:solidFill>
              </a:rPr>
              <a:t> </a:t>
            </a:r>
            <a:r>
              <a:rPr lang="lt-LT" sz="3200" i="1" dirty="0" err="1">
                <a:solidFill>
                  <a:schemeClr val="tx1"/>
                </a:solidFill>
              </a:rPr>
              <a:t>poiēma</a:t>
            </a:r>
            <a:r>
              <a:rPr lang="lt-LT" sz="3200" dirty="0">
                <a:solidFill>
                  <a:schemeClr val="tx1"/>
                </a:solidFill>
              </a:rPr>
              <a:t>), poezijos žanras – eiliuotas pasakojamasis kūrinys, pagrįstas siužetu, </a:t>
            </a:r>
            <a:r>
              <a:rPr lang="lt-LT" sz="3200" dirty="0" smtClean="0">
                <a:solidFill>
                  <a:schemeClr val="tx1"/>
                </a:solidFill>
              </a:rPr>
              <a:t>charakteriais.</a:t>
            </a:r>
          </a:p>
          <a:p>
            <a:pPr algn="l"/>
            <a:r>
              <a:rPr lang="lt-LT" sz="3200" b="1" dirty="0">
                <a:solidFill>
                  <a:schemeClr val="tx1"/>
                </a:solidFill>
              </a:rPr>
              <a:t> </a:t>
            </a:r>
            <a:r>
              <a:rPr lang="lt-LT" sz="3200" b="1" dirty="0" smtClean="0">
                <a:solidFill>
                  <a:schemeClr val="tx1"/>
                </a:solidFill>
              </a:rPr>
              <a:t>        Didaktika </a:t>
            </a:r>
            <a:r>
              <a:rPr lang="lt-LT" sz="3200" dirty="0" smtClean="0">
                <a:solidFill>
                  <a:schemeClr val="tx1"/>
                </a:solidFill>
              </a:rPr>
              <a:t>– pamokymas, moralizavimas.</a:t>
            </a:r>
          </a:p>
          <a:p>
            <a:pPr algn="l"/>
            <a:r>
              <a:rPr lang="lt-LT" sz="3200" b="1" dirty="0" smtClean="0">
                <a:solidFill>
                  <a:schemeClr val="tx1"/>
                </a:solidFill>
              </a:rPr>
              <a:t>         Epinė </a:t>
            </a:r>
            <a:r>
              <a:rPr lang="lt-LT" sz="3200" dirty="0" smtClean="0">
                <a:solidFill>
                  <a:schemeClr val="tx1"/>
                </a:solidFill>
              </a:rPr>
              <a:t>– yra siužetas, turinys, kurį galima    papasakoti; veikia veikėjai.</a:t>
            </a:r>
            <a:endParaRPr lang="lt-LT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ulėgrąža">
  <a:themeElements>
    <a:clrScheme name="Saulėgrąža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aulėgrąža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aulėgrąž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350</TotalTime>
  <Words>1479</Words>
  <Application>Microsoft Office PowerPoint</Application>
  <PresentationFormat>Demonstracija ekrane (4:3)</PresentationFormat>
  <Paragraphs>173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30</vt:i4>
      </vt:variant>
    </vt:vector>
  </HeadingPairs>
  <TitlesOfParts>
    <vt:vector size="31" baseType="lpstr">
      <vt:lpstr>Saulėgrąža</vt:lpstr>
      <vt:lpstr>K.DONELAIČIUI – 300 2014 – K.DONELAIČIO METAI</vt:lpstr>
      <vt:lpstr>PowerPoint pristatymas</vt:lpstr>
      <vt:lpstr> K.Donelaitis  – Lietuvos grožinės literatūros  pradininkas.    K.Donelaičio poema ,,Metai” – pirmasis grožinės  literatūros kūrinys Lietuvoje. </vt:lpstr>
      <vt:lpstr>Kaip K.Donelaitis rašė ,,Metus”?</vt:lpstr>
      <vt:lpstr>PowerPoint pristatymas</vt:lpstr>
      <vt:lpstr>,,Metų” išleidimas</vt:lpstr>
      <vt:lpstr>Faksimilė -  (lot. fac simile – daryk panašų) yra tiksli originalaus rankraščio ar knygos  kopija, gaunama spausdinant ar fotografuojant. </vt:lpstr>
      <vt:lpstr>               ,,Metai” ir hegzametras</vt:lpstr>
      <vt:lpstr>K.Donelaitis. Poema ,,Metai”.</vt:lpstr>
      <vt:lpstr>,,Metų” struktūra</vt:lpstr>
      <vt:lpstr>,,Metų” struktūra</vt:lpstr>
      <vt:lpstr>        K.Donelaitis. Poema ,,Metai”.</vt:lpstr>
      <vt:lpstr>,,Metų” veikėjai</vt:lpstr>
      <vt:lpstr>                 Būrai  ,,Metuose”</vt:lpstr>
      <vt:lpstr>         ,,Viežlybieji” ir ,,nenaudėliai” </vt:lpstr>
      <vt:lpstr>             Dievas ,,Metuose”</vt:lpstr>
      <vt:lpstr>                Gamta ,,Metuose”</vt:lpstr>
      <vt:lpstr>                   Darbas ,,Metuose”        </vt:lpstr>
      <vt:lpstr>   Poemos ,,Metai” ryšys su mitologija</vt:lpstr>
      <vt:lpstr>,,Metai” – Renesanso epochos kūrinys</vt:lpstr>
      <vt:lpstr>  Kodėl K.Donelaičio poema „Metai“ įtraukta  į Europos literatūros šedevrų sąrašą? </vt:lpstr>
      <vt:lpstr>Kodėl K.Donelaičio poema „Metai“ įtraukta  į Europos literatūros šedevrų sąrašą?</vt:lpstr>
      <vt:lpstr> Ir dar apie K.Donelaitį ir jo ,,Metus”...</vt:lpstr>
      <vt:lpstr>PowerPoint pristatymas</vt:lpstr>
      <vt:lpstr>PowerPoint pristatymas</vt:lpstr>
      <vt:lpstr>Paminklas Vilniaus universiteto kiemelyje</vt:lpstr>
      <vt:lpstr>Paminklas Gumbinėje</vt:lpstr>
      <vt:lpstr>Pašto ženklas. Šiais metais taip pat bus išleistas jubiliejinis pašto ženklas. </vt:lpstr>
      <vt:lpstr>  Memorialinio muziejaus Tolminkiemyje EX LIBRIS.  Ekslibrisas (lot. ex libris – iš knygų) – knygos ženklas, nedidelis tiražuojamas lapelis, klijuojamas viršelio vidinėje pusėje.</vt:lpstr>
      <vt:lpstr>2014 – K.Donelaičio metai.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K.DONELAIČIUI – 300 2014 – K.DONELAIČIO METAI</dc:title>
  <dc:creator>Vartotojas</dc:creator>
  <cp:lastModifiedBy>Vytautas</cp:lastModifiedBy>
  <cp:revision>89</cp:revision>
  <dcterms:created xsi:type="dcterms:W3CDTF">2014-01-04T13:16:01Z</dcterms:created>
  <dcterms:modified xsi:type="dcterms:W3CDTF">2014-01-05T16:32:07Z</dcterms:modified>
</cp:coreProperties>
</file>