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2" r:id="rId8"/>
    <p:sldId id="261" r:id="rId9"/>
    <p:sldId id="271" r:id="rId10"/>
    <p:sldId id="262" r:id="rId11"/>
    <p:sldId id="270" r:id="rId12"/>
    <p:sldId id="263" r:id="rId13"/>
    <p:sldId id="269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Stačiakampis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ačiakampis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Stačiakampis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2" name="Stačiakampis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 dirty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11" name="Stačiakampis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ačiakampis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tačiakampis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8DDDC4-DD48-4308-A7E0-98165D63D553}" type="datetimeFigureOut">
              <a:rPr lang="lt-LT" smtClean="0"/>
              <a:pPr/>
              <a:t>2014.01.05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>
                <a:latin typeface="Bradley Hand ITC" pitchFamily="66" charset="0"/>
              </a:rPr>
              <a:t>         K.DONELAIČIUI – 300</a:t>
            </a:r>
            <a:br>
              <a:rPr lang="lt-LT" b="1" dirty="0" smtClean="0">
                <a:latin typeface="Bradley Hand ITC" pitchFamily="66" charset="0"/>
              </a:rPr>
            </a:br>
            <a:r>
              <a:rPr lang="lt-LT" b="1" dirty="0" smtClean="0">
                <a:latin typeface="Bradley Hand ITC" pitchFamily="66" charset="0"/>
              </a:rPr>
              <a:t>   2014 – K.DONELAIČIO METAI 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1775191"/>
            <a:ext cx="8572560" cy="4625609"/>
          </a:xfrm>
        </p:spPr>
        <p:txBody>
          <a:bodyPr>
            <a:normAutofit/>
          </a:bodyPr>
          <a:lstStyle/>
          <a:p>
            <a:pPr>
              <a:buNone/>
            </a:pPr>
            <a:endParaRPr lang="lt-LT" sz="5400" b="1" dirty="0" smtClean="0">
              <a:latin typeface="Bradley Hand ITC" pitchFamily="66" charset="0"/>
            </a:endParaRPr>
          </a:p>
          <a:p>
            <a:pPr>
              <a:buNone/>
            </a:pPr>
            <a:r>
              <a:rPr lang="lt-LT" sz="5400" b="1" dirty="0" smtClean="0">
                <a:latin typeface="Bradley Hand ITC" pitchFamily="66" charset="0"/>
              </a:rPr>
              <a:t>         K.DONELAITIS:</a:t>
            </a:r>
          </a:p>
          <a:p>
            <a:pPr>
              <a:buNone/>
            </a:pPr>
            <a:r>
              <a:rPr lang="lt-LT" sz="4400" b="1" dirty="0" smtClean="0">
                <a:latin typeface="Chiller" pitchFamily="82" charset="0"/>
              </a:rPr>
              <a:t>        nuo Lazdynėlių iki Merkurijaus</a:t>
            </a:r>
            <a:endParaRPr lang="lt-LT" sz="4400" b="1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Bradley Hand ITC" pitchFamily="66" charset="0"/>
              </a:rPr>
              <a:t>K.Donelaičio charakteris</a:t>
            </a:r>
            <a:endParaRPr lang="lt-LT" sz="4000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Buvo griežtas ir reiklus religiniuose dalykuose, tačiau kitais klausimais su visais sutardavo. </a:t>
            </a:r>
          </a:p>
          <a:p>
            <a:endParaRPr lang="lt-LT" dirty="0" smtClean="0"/>
          </a:p>
          <a:p>
            <a:r>
              <a:rPr lang="lt-LT" dirty="0" smtClean="0"/>
              <a:t>Mėgo savo darbą. Su malonumu atlikdavo visas jam skirtas pareigas: mišias, krikšto, vedybų, laidotuvių apeigas. Vienintelis pamokslavo dukart per dieną: vieną kartą vokiškai, kitąkart  - lietuviškai. 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Bradley Hand ITC" pitchFamily="66" charset="0"/>
              </a:rPr>
              <a:t>K.Donelaičio charakteris</a:t>
            </a:r>
            <a:endParaRPr lang="lt-LT" sz="4000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Buvo jautrus, greit įsižeisdavo. Nekentė  apsileidimo, </a:t>
            </a:r>
            <a:r>
              <a:rPr lang="lt-LT" dirty="0" err="1" smtClean="0"/>
              <a:t>nevalyvumo</a:t>
            </a:r>
            <a:r>
              <a:rPr lang="lt-LT" dirty="0" smtClean="0"/>
              <a:t>, tingumo – nemėgo tokių žmonių.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 Nemėgo dvariškių , negalėdavo susitaikyti su</a:t>
            </a:r>
            <a:br>
              <a:rPr lang="lt-LT" dirty="0" smtClean="0"/>
            </a:br>
            <a:r>
              <a:rPr lang="lt-LT" dirty="0" smtClean="0"/>
              <a:t>neteisingumu. Esant baudžiavai užjausdavo ne tik lietuvius, bet ir kitų tautybių  vargšus.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charakteris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lt-LT" sz="4600" dirty="0" smtClean="0"/>
              <a:t>Mėgo  žemės darbus. Savo žemėje viską darė pats: dirbo sode, sodino daržą, skiepijo medžius . Dirbo ir statybose, kurias pats sumanė ir pats vadovavo.</a:t>
            </a:r>
          </a:p>
          <a:p>
            <a:endParaRPr lang="lt-LT" sz="4600" dirty="0" smtClean="0"/>
          </a:p>
          <a:p>
            <a:r>
              <a:rPr lang="lt-LT" sz="4600" dirty="0" smtClean="0"/>
              <a:t>Turėjo auksines rankas: K.Donelaitis gamino termometrus, barometrus, laikrodžius, optinius stiklus, fortepijonus. </a:t>
            </a:r>
          </a:p>
          <a:p>
            <a:pPr>
              <a:buNone/>
            </a:pP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800" dirty="0" smtClean="0">
                <a:latin typeface="Bradley Hand ITC" pitchFamily="66" charset="0"/>
              </a:rPr>
              <a:t>K.Donelaičio charakteris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lt-LT" dirty="0" smtClean="0"/>
              <a:t>Buvo gabus muzikai. Turėjo gerą klausą ir balsą. Vertė į lietuvių k. giesmes. Rašė giesmes ir pamokslus.</a:t>
            </a:r>
          </a:p>
          <a:p>
            <a:endParaRPr lang="lt-LT" dirty="0" smtClean="0"/>
          </a:p>
          <a:p>
            <a:r>
              <a:rPr lang="lt-LT" dirty="0" smtClean="0"/>
              <a:t>Poetas buvo aukštos moralės žmogus. Senatvėje jis rašė vokiškai žinias apie parapiją būsimajam Tolminkiemio klebonui. </a:t>
            </a:r>
          </a:p>
          <a:p>
            <a:endParaRPr lang="lt-LT" dirty="0" smtClean="0"/>
          </a:p>
          <a:p>
            <a:r>
              <a:rPr lang="lt-LT" dirty="0" smtClean="0"/>
              <a:t>Save poetas taip apibūdindavo: aš iš prigimties buvau gyvo temperamento ir mokėjau dainuoti bei skambinti savo fortepijonu ir klavesinu, bet skambindamas ir dainuodamas būdavau moralus.</a:t>
            </a:r>
            <a:endParaRPr lang="lt-L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42910" y="155448"/>
            <a:ext cx="8043890" cy="1252728"/>
          </a:xfrm>
        </p:spPr>
        <p:txBody>
          <a:bodyPr>
            <a:normAutofit/>
          </a:bodyPr>
          <a:lstStyle/>
          <a:p>
            <a:r>
              <a:rPr lang="lt-LT" sz="4000" dirty="0" smtClean="0">
                <a:latin typeface="Bradley Hand ITC" pitchFamily="66" charset="0"/>
              </a:rPr>
              <a:t>K.Donelaičio charakteris</a:t>
            </a:r>
            <a:endParaRPr lang="lt-LT" sz="4000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Labai gerbė paprastus kaimo žmones ir puoselėjo lietuvių kalbą, ragino parapijiečius jos neatsisakyti. 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K. Donelaitis troško atsidėti kūrybai, mokslui. Mėgo skaityti. Rašė savo kūrinius jausdamas didžiulį pasitenkinimą. Manoma, kad tai buvo maloniausias K.Donelaičio pomėgis.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68346"/>
          </a:xfrm>
        </p:spPr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įamžinimas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/>
          </a:bodyPr>
          <a:lstStyle/>
          <a:p>
            <a:endParaRPr lang="lt-LT" dirty="0" smtClean="0"/>
          </a:p>
          <a:p>
            <a:r>
              <a:rPr lang="lt-LT" dirty="0" smtClean="0"/>
              <a:t>Tolminkiemio bažnyčia 1979 m. buvo atstatyta ir ten įsikūrė K.Donelaičio  memorialinis muziejus.</a:t>
            </a:r>
          </a:p>
          <a:p>
            <a:endParaRPr lang="lt-LT" dirty="0" smtClean="0"/>
          </a:p>
          <a:p>
            <a:r>
              <a:rPr lang="lt-LT" dirty="0" smtClean="0"/>
              <a:t>Lazdynėliuose  pastatytas paminklinis akmuo. </a:t>
            </a:r>
          </a:p>
          <a:p>
            <a:endParaRPr lang="lt-LT" dirty="0" smtClean="0"/>
          </a:p>
          <a:p>
            <a:r>
              <a:rPr lang="lt-LT" dirty="0" smtClean="0"/>
              <a:t>Gumbinėje taip pat pastatytas paminklas.</a:t>
            </a:r>
          </a:p>
          <a:p>
            <a:endParaRPr lang="lt-LT" dirty="0" smtClean="0"/>
          </a:p>
          <a:p>
            <a:r>
              <a:rPr lang="lt-LT" dirty="0" err="1" smtClean="0"/>
              <a:t>Stalupėnuose</a:t>
            </a:r>
            <a:r>
              <a:rPr lang="lt-LT" dirty="0" smtClean="0"/>
              <a:t> yra K.Donelaičio gatvė. Maskvoje yra K.Donelaičio skersgatvis.</a:t>
            </a:r>
            <a:endParaRPr lang="lt-L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lt-LT" dirty="0" smtClean="0">
                <a:latin typeface="Bradley Hand ITC" pitchFamily="66" charset="0"/>
              </a:rPr>
              <a:t>K.Donelaičio įamžinimas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Lietuvoje paminklai K.Donelaičiui pastatyti Vilniuje, Klaipėdoje, Marijampolėje.</a:t>
            </a:r>
          </a:p>
          <a:p>
            <a:endParaRPr lang="lt-LT" dirty="0" smtClean="0"/>
          </a:p>
          <a:p>
            <a:r>
              <a:rPr lang="lt-LT" dirty="0" smtClean="0"/>
              <a:t>K.Donelaičio vardu pavadintos 27 įvairiuose Lietuvos vietose esančios gatvės, aikštės, skersgatviai, kelios mokyklos.</a:t>
            </a:r>
          </a:p>
          <a:p>
            <a:endParaRPr lang="lt-LT" dirty="0" smtClean="0"/>
          </a:p>
          <a:p>
            <a:r>
              <a:rPr lang="lt-LT" dirty="0" smtClean="0"/>
              <a:t>Veikia K.Donelaičio draugija.</a:t>
            </a:r>
            <a:endParaRPr lang="lt-L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įamžinimas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lnSpcReduction="10000"/>
          </a:bodyPr>
          <a:lstStyle/>
          <a:p>
            <a:endParaRPr lang="lt-LT" dirty="0" smtClean="0"/>
          </a:p>
          <a:p>
            <a:r>
              <a:rPr lang="lt-LT" dirty="0" smtClean="0"/>
              <a:t>Lietuvių alpinistai 1964 m. vieną iš Pamyro viršukalnių (5837 m aukščio) oficialiai ir </a:t>
            </a:r>
            <a:r>
              <a:rPr lang="lt-LT" dirty="0" err="1" smtClean="0"/>
              <a:t>dokumentiškai</a:t>
            </a:r>
            <a:r>
              <a:rPr lang="lt-LT" dirty="0" smtClean="0"/>
              <a:t> pavadino K.Donelaičio vardo viršūne. Gretima viršūnė yra pavadinta </a:t>
            </a:r>
            <a:r>
              <a:rPr lang="lt-LT" dirty="0" err="1" smtClean="0"/>
              <a:t>M.K.Čiurlionio</a:t>
            </a:r>
            <a:r>
              <a:rPr lang="lt-LT" dirty="0" smtClean="0"/>
              <a:t> vardu.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2013 m. Tarptautinės astronomų sąjungos sprendimu vienam iš Merkurijaus planetos paviršiuje esančių kraterių suteiktas K.Donelaičio vardas.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42910" y="155448"/>
            <a:ext cx="8043890" cy="1252728"/>
          </a:xfrm>
        </p:spPr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įamžinimas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Išleisti pašto ženklai, faksimiliniai ,,Metų” leidiniai.</a:t>
            </a:r>
          </a:p>
          <a:p>
            <a:endParaRPr lang="lt-LT" dirty="0" smtClean="0"/>
          </a:p>
          <a:p>
            <a:r>
              <a:rPr lang="lt-LT" dirty="0" smtClean="0"/>
              <a:t> ,,Metai “ išversti į vokiečių, anglų, švedų, čekų, vengrų, latvių, rusų, baltarusių, lenkų, gruzinų, ukrainiečių, armėnų kalbas. </a:t>
            </a:r>
          </a:p>
          <a:p>
            <a:endParaRPr lang="lt-LT" dirty="0" smtClean="0"/>
          </a:p>
          <a:p>
            <a:r>
              <a:rPr lang="lt-LT" dirty="0" smtClean="0"/>
              <a:t>Statomi spektakliai pagal  K.Donelaičio kūrybą, ruošiami kūrybos vakarai.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>
                <a:latin typeface="Bradley Hand ITC" pitchFamily="66" charset="0"/>
              </a:rPr>
              <a:t>         K.DONELAIČIUI – 300</a:t>
            </a:r>
            <a:br>
              <a:rPr lang="lt-LT" dirty="0" smtClean="0">
                <a:latin typeface="Bradley Hand ITC" pitchFamily="66" charset="0"/>
              </a:rPr>
            </a:br>
            <a:r>
              <a:rPr lang="lt-LT" dirty="0" smtClean="0">
                <a:latin typeface="Bradley Hand ITC" pitchFamily="66" charset="0"/>
              </a:rPr>
              <a:t>   2014 – K.DONELAIČIO METAI 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1775191"/>
            <a:ext cx="8572560" cy="4625609"/>
          </a:xfrm>
        </p:spPr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pPr>
              <a:buNone/>
            </a:pPr>
            <a:r>
              <a:rPr lang="lt-LT" sz="4400" b="1" dirty="0" smtClean="0">
                <a:latin typeface="Bradley Hand ITC" pitchFamily="66" charset="0"/>
              </a:rPr>
              <a:t>   K.Donelaitis  – Lietuvos grožinės    	literatūros   pradininkas.</a:t>
            </a:r>
          </a:p>
          <a:p>
            <a:pPr>
              <a:buNone/>
            </a:pPr>
            <a:r>
              <a:rPr lang="lt-LT" sz="4400" b="1" dirty="0" smtClean="0">
                <a:latin typeface="Bradley Hand ITC" pitchFamily="66" charset="0"/>
              </a:rPr>
              <a:t/>
            </a:r>
            <a:br>
              <a:rPr lang="lt-LT" sz="4400" b="1" dirty="0" smtClean="0">
                <a:latin typeface="Bradley Hand ITC" pitchFamily="66" charset="0"/>
              </a:rPr>
            </a:br>
            <a:r>
              <a:rPr lang="lt-LT" sz="4400" b="1" dirty="0" smtClean="0">
                <a:latin typeface="Bradley Hand ITC" pitchFamily="66" charset="0"/>
              </a:rPr>
              <a:t>   K.Donelaičio poema ,,Metai” –     	pirmasis grožinės  literatūros 			kūrinys Lietuvoje.</a:t>
            </a:r>
            <a:br>
              <a:rPr lang="lt-LT" sz="4400" b="1" dirty="0" smtClean="0">
                <a:latin typeface="Bradley Hand ITC" pitchFamily="66" charset="0"/>
              </a:rPr>
            </a:br>
            <a:endParaRPr lang="lt-LT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vaikystė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endParaRPr lang="lt-LT" b="1" dirty="0" smtClean="0"/>
          </a:p>
          <a:p>
            <a:r>
              <a:rPr lang="lt-LT" b="1" dirty="0" smtClean="0"/>
              <a:t>Gimė 1714 m. sausio 1 d. Lazdynėliuose</a:t>
            </a:r>
            <a:r>
              <a:rPr lang="lt-LT" dirty="0" smtClean="0"/>
              <a:t>, Mažojoje Lietuvoje (dab. Kaliningrado sritis).</a:t>
            </a:r>
          </a:p>
          <a:p>
            <a:r>
              <a:rPr lang="lt-LT" dirty="0" smtClean="0"/>
              <a:t>Tėvai buvo ne baudžiauninkai, o laisvieji valstiečiai. Gyveno skurdžiai.</a:t>
            </a:r>
          </a:p>
          <a:p>
            <a:r>
              <a:rPr lang="lt-LT" dirty="0" smtClean="0"/>
              <a:t>Šeima buvo darbšti, mechanikų ir meistrų šeima. </a:t>
            </a:r>
          </a:p>
          <a:p>
            <a:r>
              <a:rPr lang="lt-LT" dirty="0" smtClean="0"/>
              <a:t>6 m. neteko tėvo. Motina liko viena su 6 vaikais. </a:t>
            </a:r>
          </a:p>
          <a:p>
            <a:r>
              <a:rPr lang="lt-LT" dirty="0" smtClean="0"/>
              <a:t>Daugelis brolių buvo auksakaliai, gamino muzikos ir fizikos instrumentus, o Frydrichas pagarsėjo tuo, kad padirbo pirmąjį fortepijoną Prūsijoje. 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mokslai 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954591"/>
          </a:xfrm>
        </p:spPr>
        <p:txBody>
          <a:bodyPr>
            <a:normAutofit fontScale="92500" lnSpcReduction="20000"/>
          </a:bodyPr>
          <a:lstStyle/>
          <a:p>
            <a:endParaRPr lang="lt-LT" dirty="0" smtClean="0"/>
          </a:p>
          <a:p>
            <a:r>
              <a:rPr lang="lt-LT" dirty="0" smtClean="0"/>
              <a:t>Pirmiausia mokėsi </a:t>
            </a:r>
            <a:r>
              <a:rPr lang="lt-LT" b="1" i="1" dirty="0" smtClean="0"/>
              <a:t>Karaliaučiaus </a:t>
            </a:r>
            <a:r>
              <a:rPr lang="lt-LT" b="1" i="1" dirty="0" err="1" smtClean="0"/>
              <a:t>keturklasėje</a:t>
            </a:r>
            <a:r>
              <a:rPr lang="lt-LT" b="1" i="1" dirty="0" smtClean="0"/>
              <a:t/>
            </a:r>
            <a:br>
              <a:rPr lang="lt-LT" b="1" i="1" dirty="0" smtClean="0"/>
            </a:br>
            <a:r>
              <a:rPr lang="lt-LT" b="1" i="1" dirty="0" smtClean="0"/>
              <a:t>katedros mokykloje . </a:t>
            </a:r>
            <a:r>
              <a:rPr lang="lt-LT" dirty="0" smtClean="0"/>
              <a:t>Gyveno beturčių     bendrabutyje. Už išlaikymą privalėjo giedoti bažnyčios chore, laidoti numirėlius ir atlikti įvairius buities darbus.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Vėliau  </a:t>
            </a:r>
            <a:r>
              <a:rPr lang="en-GB" dirty="0" err="1" smtClean="0"/>
              <a:t>Kristijonas</a:t>
            </a:r>
            <a:r>
              <a:rPr lang="en-GB" dirty="0" smtClean="0"/>
              <a:t> </a:t>
            </a:r>
            <a:r>
              <a:rPr lang="lt-LT" dirty="0" smtClean="0"/>
              <a:t>įstojo į </a:t>
            </a:r>
            <a:r>
              <a:rPr lang="lt-LT" b="1" i="1" dirty="0" smtClean="0"/>
              <a:t>Karaliaučiaus universitetą, Teologijos fakultetą.</a:t>
            </a:r>
            <a:r>
              <a:rPr lang="lt-LT" dirty="0" smtClean="0"/>
              <a:t> Studijavo  TEOLOGIJĄ ir prancūzų, lotynų, graikų, hebrajų kalbas. Lankė lietuvių k. kursus. Studijavo antikinę literatūrą.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K.Donelaičio mokslai 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Besimokant reikėjo daug dirbti, gaunamos stipendijos neužteko. Sunkus krūvis dar labiau blogino ir taip silpną </a:t>
            </a:r>
            <a:br>
              <a:rPr lang="lt-LT" dirty="0" smtClean="0"/>
            </a:br>
            <a:r>
              <a:rPr lang="lt-LT" dirty="0" smtClean="0"/>
              <a:t>K.Donelaičio sveikatą.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Universitetą baigė kaip labai plataus akiračio, išsilavinęs, daug skaitęs  ir kelias kalbas mokantis žmogus.</a:t>
            </a:r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K.Donelaitis – kunigas 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71613"/>
            <a:ext cx="8229600" cy="5000660"/>
          </a:xfrm>
        </p:spPr>
        <p:txBody>
          <a:bodyPr>
            <a:normAutofit fontScale="62500" lnSpcReduction="20000"/>
          </a:bodyPr>
          <a:lstStyle/>
          <a:p>
            <a:r>
              <a:rPr lang="lt-LT" sz="5100" dirty="0" smtClean="0"/>
              <a:t>Baigęs universitetą ir buvo paskirtas į </a:t>
            </a:r>
            <a:r>
              <a:rPr lang="lt-LT" sz="5100" b="1" i="1" dirty="0" err="1" smtClean="0"/>
              <a:t>Stalupėnus</a:t>
            </a:r>
            <a:r>
              <a:rPr lang="lt-LT" sz="5100" b="1" i="1" dirty="0" smtClean="0"/>
              <a:t> mokytojo padėjėju. </a:t>
            </a:r>
            <a:r>
              <a:rPr lang="lt-LT" sz="5100" dirty="0" smtClean="0"/>
              <a:t>Taip pat užėmė  bažnytinio choro vadovo ir vargonininko pareigas.</a:t>
            </a:r>
          </a:p>
          <a:p>
            <a:endParaRPr lang="lt-LT" sz="5100" dirty="0" smtClean="0"/>
          </a:p>
          <a:p>
            <a:r>
              <a:rPr lang="lt-LT" sz="5100" dirty="0" smtClean="0"/>
              <a:t>Po metų tapo </a:t>
            </a:r>
            <a:r>
              <a:rPr lang="en-GB" sz="5100" dirty="0" err="1" smtClean="0"/>
              <a:t>tapo</a:t>
            </a:r>
            <a:r>
              <a:rPr lang="en-GB" sz="5100" dirty="0" smtClean="0"/>
              <a:t> </a:t>
            </a:r>
            <a:r>
              <a:rPr lang="lt-LT" sz="5100" dirty="0" smtClean="0"/>
              <a:t> </a:t>
            </a:r>
            <a:r>
              <a:rPr lang="en-GB" sz="5100" b="1" u="sng" dirty="0" err="1" smtClean="0"/>
              <a:t>Stalup</a:t>
            </a:r>
            <a:r>
              <a:rPr lang="lt-LT" sz="5100" b="1" u="sng" dirty="0" err="1" smtClean="0"/>
              <a:t>ėnų</a:t>
            </a:r>
            <a:r>
              <a:rPr lang="lt-LT" sz="5100" b="1" u="sng" dirty="0" smtClean="0"/>
              <a:t> mokyklos rektoriumi.</a:t>
            </a:r>
          </a:p>
          <a:p>
            <a:endParaRPr lang="lt-LT" sz="5100" dirty="0" smtClean="0"/>
          </a:p>
          <a:p>
            <a:r>
              <a:rPr lang="lt-LT" sz="5100" dirty="0" smtClean="0"/>
              <a:t>Po 3 m. darbo pakviečiamas </a:t>
            </a:r>
            <a:r>
              <a:rPr lang="lt-LT" sz="5100" b="1" i="1" dirty="0" err="1" smtClean="0"/>
              <a:t>pastoriauti</a:t>
            </a:r>
            <a:r>
              <a:rPr lang="lt-LT" sz="5100" b="1" i="1" dirty="0" smtClean="0"/>
              <a:t> į Tolminkiemį. </a:t>
            </a:r>
            <a:r>
              <a:rPr lang="lt-LT" sz="5100" dirty="0" smtClean="0"/>
              <a:t>Išlaikęs egzaminus gavo pastoriaus vietą ir Tolminkiemyje gyveno </a:t>
            </a:r>
            <a:r>
              <a:rPr lang="en-GB" sz="5100" b="1" dirty="0" smtClean="0"/>
              <a:t>37 m.</a:t>
            </a:r>
            <a:r>
              <a:rPr lang="lt-LT" sz="5100" b="1" dirty="0" smtClean="0"/>
              <a:t> - </a:t>
            </a:r>
            <a:r>
              <a:rPr lang="en-GB" sz="5100" dirty="0" err="1" smtClean="0"/>
              <a:t>iki</a:t>
            </a:r>
            <a:r>
              <a:rPr lang="en-GB" sz="5100" dirty="0" smtClean="0"/>
              <a:t> pat </a:t>
            </a:r>
            <a:r>
              <a:rPr lang="en-GB" sz="5100" dirty="0" err="1" smtClean="0"/>
              <a:t>mirties</a:t>
            </a:r>
            <a:r>
              <a:rPr lang="en-GB" sz="5100" dirty="0" smtClean="0"/>
              <a:t>.</a:t>
            </a:r>
            <a:endParaRPr lang="lt-LT" sz="5100" dirty="0" smtClean="0"/>
          </a:p>
          <a:p>
            <a:pPr>
              <a:buNone/>
            </a:pPr>
            <a:endParaRPr lang="lt-LT" sz="5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Bradley Hand ITC" pitchFamily="66" charset="0"/>
              </a:rPr>
              <a:t>K.Donelaitis – kunigas </a:t>
            </a:r>
            <a:endParaRPr lang="lt-LT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Mirė </a:t>
            </a:r>
            <a:r>
              <a:rPr lang="en-GB" b="1" dirty="0" smtClean="0"/>
              <a:t>1780 m. </a:t>
            </a:r>
            <a:r>
              <a:rPr lang="en-GB" b="1" dirty="0" err="1" smtClean="0"/>
              <a:t>vasario</a:t>
            </a:r>
            <a:r>
              <a:rPr lang="en-GB" b="1" dirty="0" smtClean="0"/>
              <a:t> 18 d.</a:t>
            </a:r>
            <a:r>
              <a:rPr lang="en-GB" dirty="0" smtClean="0"/>
              <a:t> </a:t>
            </a:r>
            <a:r>
              <a:rPr lang="lt-LT" dirty="0" smtClean="0"/>
              <a:t>nuo jėgų išsekimo. Palaidotas Tolminkiemyje. Spėjama, kad gyvsidabrio garai, kurių negalėjo išvengti dirbdamas barometrus, bus labai pakenkę jo sveikatai.</a:t>
            </a:r>
          </a:p>
          <a:p>
            <a:endParaRPr lang="lt-LT" dirty="0" smtClean="0"/>
          </a:p>
          <a:p>
            <a:r>
              <a:rPr lang="lt-LT" dirty="0" smtClean="0"/>
              <a:t>Po mirties L.Rėza pasakė: „K.Donelaitis mirė branginamas savo viršininkų, mylimas savo parapijiečių ir gailimas savo draugų“.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Bradley Hand ITC" pitchFamily="66" charset="0"/>
              </a:rPr>
              <a:t>Gyvenimas Tolminkiemyje</a:t>
            </a:r>
            <a:endParaRPr lang="lt-LT" sz="4000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Buvo </a:t>
            </a:r>
            <a:r>
              <a:rPr lang="en-GB" dirty="0" smtClean="0"/>
              <a:t> </a:t>
            </a:r>
            <a:r>
              <a:rPr lang="en-GB" dirty="0" err="1" smtClean="0"/>
              <a:t>ved</a:t>
            </a:r>
            <a:r>
              <a:rPr lang="lt-LT" dirty="0" err="1" smtClean="0"/>
              <a:t>ęs</a:t>
            </a:r>
            <a:r>
              <a:rPr lang="lt-LT" dirty="0" smtClean="0"/>
              <a:t>  </a:t>
            </a:r>
            <a:r>
              <a:rPr lang="lt-LT" dirty="0" err="1" smtClean="0"/>
              <a:t>Stalupėnų</a:t>
            </a:r>
            <a:r>
              <a:rPr lang="lt-LT" dirty="0" smtClean="0"/>
              <a:t> mokyklos vedėjo našlę Oną Reginą </a:t>
            </a:r>
            <a:r>
              <a:rPr lang="lt-LT" dirty="0" err="1" smtClean="0"/>
              <a:t>Olefant</a:t>
            </a:r>
            <a:r>
              <a:rPr lang="lt-LT" dirty="0" smtClean="0"/>
              <a:t>. Vaikų nesusilaukė.</a:t>
            </a:r>
          </a:p>
          <a:p>
            <a:pPr>
              <a:buNone/>
            </a:pPr>
            <a:endParaRPr lang="lt-LT" dirty="0" smtClean="0"/>
          </a:p>
          <a:p>
            <a:r>
              <a:rPr lang="lt-LT" dirty="0" smtClean="0"/>
              <a:t>1757 m.</a:t>
            </a:r>
            <a:r>
              <a:rPr lang="lt-LT" b="1" dirty="0" smtClean="0"/>
              <a:t> </a:t>
            </a:r>
            <a:r>
              <a:rPr lang="lt-LT" dirty="0" smtClean="0"/>
              <a:t>įsiveržė rusų armija. Slėpdamasis nuo</a:t>
            </a:r>
            <a:br>
              <a:rPr lang="lt-LT" dirty="0" smtClean="0"/>
            </a:br>
            <a:r>
              <a:rPr lang="lt-LT" dirty="0" smtClean="0"/>
              <a:t>armijos jis išbuvo tris savaites Romintos girioje, medžiokliniame karaliaus namelyje. Jame laikė  pamaldas, krikštijo vaikus. </a:t>
            </a:r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dirty="0" smtClean="0">
                <a:latin typeface="Bradley Hand ITC" pitchFamily="66" charset="0"/>
              </a:rPr>
              <a:t>Gyvenimas Tolminkiemyje</a:t>
            </a:r>
            <a:endParaRPr lang="lt-LT" sz="4000" dirty="0">
              <a:latin typeface="Bradley Hand ITC" pitchFamily="66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43051"/>
            <a:ext cx="8229600" cy="4929222"/>
          </a:xfrm>
        </p:spPr>
        <p:txBody>
          <a:bodyPr>
            <a:normAutofit fontScale="92500" lnSpcReduction="10000"/>
          </a:bodyPr>
          <a:lstStyle/>
          <a:p>
            <a:r>
              <a:rPr lang="lt-LT" dirty="0" smtClean="0"/>
              <a:t>Tolminkiemyje jis pastatė našlių prieglaudą už savo lėšas, atnaujino kleboniją, prisidėjo prie mūrinės bažnyčios statybos ir sudegusios mokyklos atstatymo.</a:t>
            </a:r>
          </a:p>
          <a:p>
            <a:endParaRPr lang="lt-LT" dirty="0" smtClean="0"/>
          </a:p>
          <a:p>
            <a:r>
              <a:rPr lang="lt-LT" dirty="0" smtClean="0"/>
              <a:t>Rėmė, šelpė, padėdavo  našlaičiams, neturtingoms šeimoms.</a:t>
            </a:r>
          </a:p>
          <a:p>
            <a:endParaRPr lang="lt-LT" dirty="0" smtClean="0"/>
          </a:p>
          <a:p>
            <a:r>
              <a:rPr lang="lt-LT" dirty="0" smtClean="0"/>
              <a:t>Senatvėje daug nervų kainavo teisminiai ginčai  su Teofiliu Rugiu, kuris norėjo pasisavinti bažnyčios geriausius plotus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is">
  <a:themeElements>
    <a:clrScheme name="Modulis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is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120</TotalTime>
  <Words>600</Words>
  <Application>Microsoft Office PowerPoint</Application>
  <PresentationFormat>Demonstracija ekrane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18</vt:i4>
      </vt:variant>
    </vt:vector>
  </HeadingPairs>
  <TitlesOfParts>
    <vt:vector size="19" baseType="lpstr">
      <vt:lpstr>Modulis</vt:lpstr>
      <vt:lpstr>         K.DONELAIČIUI – 300    2014 – K.DONELAIČIO METAI  </vt:lpstr>
      <vt:lpstr>         K.DONELAIČIUI – 300    2014 – K.DONELAIČIO METAI </vt:lpstr>
      <vt:lpstr>K.Donelaičio vaikystė</vt:lpstr>
      <vt:lpstr>K.Donelaičio mokslai </vt:lpstr>
      <vt:lpstr>K.Donelaičio mokslai </vt:lpstr>
      <vt:lpstr>K.Donelaitis – kunigas </vt:lpstr>
      <vt:lpstr>K.Donelaitis – kunigas </vt:lpstr>
      <vt:lpstr>Gyvenimas Tolminkiemyje</vt:lpstr>
      <vt:lpstr>Gyvenimas Tolminkiemyje</vt:lpstr>
      <vt:lpstr>K.Donelaičio charakteris</vt:lpstr>
      <vt:lpstr>K.Donelaičio charakteris</vt:lpstr>
      <vt:lpstr>K.Donelaičio charakteris</vt:lpstr>
      <vt:lpstr>K.Donelaičio charakteris</vt:lpstr>
      <vt:lpstr>K.Donelaičio charakteris</vt:lpstr>
      <vt:lpstr>K.Donelaičio įamžinimas</vt:lpstr>
      <vt:lpstr>K.Donelaičio įamžinimas</vt:lpstr>
      <vt:lpstr>K.Donelaičio įamžinimas</vt:lpstr>
      <vt:lpstr>K.Donelaičio įamžinimas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K.DONELAIČIUI – 300 2014 – K.DONELAIČIO METAI</dc:title>
  <cp:lastModifiedBy>Vytautas</cp:lastModifiedBy>
  <cp:revision>35</cp:revision>
  <dcterms:modified xsi:type="dcterms:W3CDTF">2014-01-05T16:31:21Z</dcterms:modified>
</cp:coreProperties>
</file>