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59" r:id="rId6"/>
    <p:sldId id="260"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19" name="Footer Placeholder 18"/>
          <p:cNvSpPr>
            <a:spLocks noGrp="1"/>
          </p:cNvSpPr>
          <p:nvPr>
            <p:ph type="ftr" sz="quarter" idx="11"/>
          </p:nvPr>
        </p:nvSpPr>
        <p:spPr/>
        <p:txBody>
          <a:bodyPr/>
          <a:lstStyle/>
          <a:p>
            <a:endParaRPr lang="lt-LT"/>
          </a:p>
        </p:txBody>
      </p:sp>
      <p:sp>
        <p:nvSpPr>
          <p:cNvPr id="27" name="Slide Number Placeholder 26"/>
          <p:cNvSpPr>
            <a:spLocks noGrp="1"/>
          </p:cNvSpPr>
          <p:nvPr>
            <p:ph type="sldNum" sz="quarter" idx="12"/>
          </p:nvPr>
        </p:nvSpPr>
        <p:spPr/>
        <p:txBody>
          <a:bodyPr/>
          <a:lstStyle/>
          <a:p>
            <a:fld id="{E3B30287-7FB8-4870-AB50-7822273817C9}"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3B30287-7FB8-4870-AB50-7822273817C9}"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3B30287-7FB8-4870-AB50-7822273817C9}"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707667-FE04-4358-BD7F-38EA6D9FF01E}" type="datetimeFigureOut">
              <a:rPr lang="lt-LT" smtClean="0"/>
              <a:pPr/>
              <a:t>2012.09.17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a:xfrm>
            <a:off x="8077200" y="6356350"/>
            <a:ext cx="609600" cy="365125"/>
          </a:xfrm>
        </p:spPr>
        <p:txBody>
          <a:bodyPr/>
          <a:lstStyle/>
          <a:p>
            <a:fld id="{E3B30287-7FB8-4870-AB50-7822273817C9}" type="slidenum">
              <a:rPr lang="lt-LT" smtClean="0"/>
              <a:pPr/>
              <a:t>‹#›</a:t>
            </a:fld>
            <a:endParaRPr lang="lt-L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707667-FE04-4358-BD7F-38EA6D9FF01E}" type="datetimeFigureOut">
              <a:rPr lang="lt-LT" smtClean="0"/>
              <a:pPr/>
              <a:t>2012.09.17</a:t>
            </a:fld>
            <a:endParaRPr lang="lt-L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lt-L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B30287-7FB8-4870-AB50-7822273817C9}" type="slidenum">
              <a:rPr lang="lt-LT" smtClean="0"/>
              <a:pPr/>
              <a:t>‹#›</a:t>
            </a:fld>
            <a:endParaRPr lang="lt-L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584" y="404664"/>
            <a:ext cx="9433048" cy="2579712"/>
          </a:xfrm>
        </p:spPr>
        <p:txBody>
          <a:bodyPr>
            <a:normAutofit/>
          </a:bodyPr>
          <a:lstStyle/>
          <a:p>
            <a:r>
              <a:rPr lang="lt-LT" sz="4800" i="1" dirty="0" smtClean="0"/>
              <a:t>Liudo Vasario ir Liucės santykiai</a:t>
            </a:r>
            <a:r>
              <a:rPr lang="lt-LT" sz="4400" dirty="0" smtClean="0"/>
              <a:t/>
            </a:r>
            <a:br>
              <a:rPr lang="lt-LT" sz="4400" dirty="0" smtClean="0"/>
            </a:br>
            <a:endParaRPr lang="lt-LT" sz="4400" dirty="0"/>
          </a:p>
        </p:txBody>
      </p:sp>
      <p:sp>
        <p:nvSpPr>
          <p:cNvPr id="3" name="Subtitle 2"/>
          <p:cNvSpPr>
            <a:spLocks noGrp="1"/>
          </p:cNvSpPr>
          <p:nvPr>
            <p:ph type="subTitle" idx="1"/>
          </p:nvPr>
        </p:nvSpPr>
        <p:spPr>
          <a:xfrm>
            <a:off x="1115616" y="3019740"/>
            <a:ext cx="7854696" cy="3629464"/>
          </a:xfrm>
        </p:spPr>
        <p:txBody>
          <a:bodyPr>
            <a:normAutofit/>
          </a:bodyPr>
          <a:lstStyle/>
          <a:p>
            <a:r>
              <a:rPr lang="lt-LT" dirty="0" smtClean="0"/>
              <a:t>Vincas Mokylaitis-Putinas</a:t>
            </a:r>
            <a:br>
              <a:rPr lang="lt-LT" dirty="0" smtClean="0"/>
            </a:br>
            <a:r>
              <a:rPr lang="lt-LT" dirty="0" smtClean="0"/>
              <a:t>„Altori</a:t>
            </a:r>
            <a:r>
              <a:rPr lang="lt-LT" dirty="0"/>
              <a:t>ų</a:t>
            </a:r>
            <a:r>
              <a:rPr lang="lt-LT" dirty="0" smtClean="0"/>
              <a:t> šešėly“</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sz="1400" dirty="0" smtClean="0"/>
              <a:t>Darb</a:t>
            </a:r>
            <a:r>
              <a:rPr lang="lt-LT" sz="1400" dirty="0"/>
              <a:t>ą</a:t>
            </a:r>
            <a:r>
              <a:rPr lang="lt-LT" sz="1400" dirty="0" smtClean="0"/>
              <a:t> atliko Justas </a:t>
            </a:r>
            <a:r>
              <a:rPr lang="lt-LT" sz="1400" dirty="0"/>
              <a:t>Vaidogas IVė</a:t>
            </a:r>
          </a:p>
        </p:txBody>
      </p:sp>
      <p:pic>
        <p:nvPicPr>
          <p:cNvPr id="1026" name="Picture 2" descr="http://www.skaitykle.lt/res/tr_images/images/galleries/1266455274_virselis.jpg?width=220&amp;height=250&amp;mode=resize&amp;fill=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2852937"/>
            <a:ext cx="2736304" cy="381589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1028" name="Picture 4" descr="http://www.biografas.lt/nuotraukos/Vincas_Mykolaitis_Putina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47864" y="3721188"/>
            <a:ext cx="1950526" cy="2951797"/>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8438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„Išsivadavimas“</a:t>
            </a:r>
            <a:endParaRPr lang="lt-LT" dirty="0"/>
          </a:p>
        </p:txBody>
      </p:sp>
      <p:sp>
        <p:nvSpPr>
          <p:cNvPr id="3" name="Content Placeholder 2"/>
          <p:cNvSpPr>
            <a:spLocks noGrp="1"/>
          </p:cNvSpPr>
          <p:nvPr>
            <p:ph idx="1"/>
          </p:nvPr>
        </p:nvSpPr>
        <p:spPr>
          <a:xfrm>
            <a:off x="457200" y="2204864"/>
            <a:ext cx="8229600" cy="4119736"/>
          </a:xfrm>
        </p:spPr>
        <p:txBody>
          <a:bodyPr/>
          <a:lstStyle/>
          <a:p>
            <a:r>
              <a:rPr lang="lt-LT" dirty="0" smtClean="0"/>
              <a:t>Paskutinėje romano dalyje Liudas Vasaris ir Liucija Glaudžiūvienė atnaujina artimus santykius, tačiau dėl naujosios Liudo meilės Auksės ir netikėtos krikštasūnio Vytuko mirties, judviejų ryšys nutrūksta amžiams.</a:t>
            </a:r>
            <a:endParaRPr lang="lt-LT" dirty="0"/>
          </a:p>
        </p:txBody>
      </p:sp>
    </p:spTree>
    <p:extLst>
      <p:ext uri="{BB962C8B-B14F-4D97-AF65-F5344CB8AC3E}">
        <p14:creationId xmlns:p14="http://schemas.microsoft.com/office/powerpoint/2010/main" xmlns="" val="2321006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305800" cy="5893264"/>
          </a:xfrm>
        </p:spPr>
        <p:txBody>
          <a:bodyPr>
            <a:normAutofit/>
          </a:bodyPr>
          <a:lstStyle/>
          <a:p>
            <a:r>
              <a:rPr lang="lt-LT" sz="2400" dirty="0">
                <a:solidFill>
                  <a:schemeClr val="tx1"/>
                </a:solidFill>
              </a:rPr>
              <a:t>Po dešimties metų grįžęs jau į </a:t>
            </a:r>
            <a:r>
              <a:rPr lang="lt-LT" sz="2400" dirty="0" smtClean="0">
                <a:solidFill>
                  <a:schemeClr val="tx1"/>
                </a:solidFill>
              </a:rPr>
              <a:t>nepriklausomą Lietuvą, Liudas Vasaris netikėtai atnaujina </a:t>
            </a:r>
            <a:r>
              <a:rPr lang="lt-LT" sz="2400" dirty="0">
                <a:solidFill>
                  <a:schemeClr val="tx1"/>
                </a:solidFill>
              </a:rPr>
              <a:t>pažintį </a:t>
            </a:r>
            <a:r>
              <a:rPr lang="lt-LT" sz="2400" dirty="0" smtClean="0">
                <a:solidFill>
                  <a:schemeClr val="tx1"/>
                </a:solidFill>
              </a:rPr>
              <a:t>su Liucija, kuri, po kare atgulusio vyro daktaro Brazgio mirties, </a:t>
            </a:r>
            <a:r>
              <a:rPr lang="lt-LT" sz="2400" dirty="0">
                <a:solidFill>
                  <a:schemeClr val="tx1"/>
                </a:solidFill>
              </a:rPr>
              <a:t>antrąkart </a:t>
            </a:r>
            <a:r>
              <a:rPr lang="lt-LT" sz="2400" dirty="0" smtClean="0">
                <a:solidFill>
                  <a:schemeClr val="tx1"/>
                </a:solidFill>
              </a:rPr>
              <a:t>nelaimingai ištekėjo ir tapo turtinga Kauno ponia.</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a:solidFill>
                  <a:schemeClr val="tx1"/>
                </a:solidFill>
              </a:rPr>
              <a:t>Vasaris imasi mokyti jos sūnų Vytuką ir nuolat bendrauja su Liucija. Jų bendravimas </a:t>
            </a:r>
            <a:r>
              <a:rPr lang="lt-LT" sz="2400" dirty="0" err="1" smtClean="0">
                <a:solidFill>
                  <a:schemeClr val="tx1"/>
                </a:solidFill>
              </a:rPr>
              <a:t>pmažu</a:t>
            </a:r>
            <a:r>
              <a:rPr lang="lt-LT" sz="2400" dirty="0" smtClean="0">
                <a:solidFill>
                  <a:schemeClr val="tx1"/>
                </a:solidFill>
              </a:rPr>
              <a:t> </a:t>
            </a:r>
            <a:r>
              <a:rPr lang="lt-LT" sz="2400" dirty="0">
                <a:solidFill>
                  <a:schemeClr val="tx1"/>
                </a:solidFill>
              </a:rPr>
              <a:t>perauga į rimtesnius santykius. </a:t>
            </a:r>
            <a:r>
              <a:rPr lang="lt-LT" sz="2400" dirty="0" smtClean="0">
                <a:solidFill>
                  <a:schemeClr val="tx1"/>
                </a:solidFill>
              </a:rPr>
              <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Vasaris </a:t>
            </a:r>
            <a:r>
              <a:rPr lang="lt-LT" sz="2400" dirty="0">
                <a:solidFill>
                  <a:schemeClr val="tx1"/>
                </a:solidFill>
              </a:rPr>
              <a:t>tęsia savo literatūrinę </a:t>
            </a:r>
            <a:r>
              <a:rPr lang="lt-LT" sz="2400" dirty="0" smtClean="0">
                <a:solidFill>
                  <a:schemeClr val="tx1"/>
                </a:solidFill>
              </a:rPr>
              <a:t>veiklą </a:t>
            </a:r>
            <a:r>
              <a:rPr lang="lt-LT" sz="2400" dirty="0">
                <a:solidFill>
                  <a:schemeClr val="tx1"/>
                </a:solidFill>
              </a:rPr>
              <a:t>ir vienos vakaronės metu susipažįsta su iš Amerikos kilusia pianiste Aukse. Jiedu pamilsta vienas kitą, bet Vasaris vis negali nutraukti savo santykių su Liucija</a:t>
            </a:r>
            <a:r>
              <a:rPr lang="lt-LT" sz="2400" dirty="0" smtClean="0">
                <a:solidFill>
                  <a:schemeClr val="tx1"/>
                </a:solidFill>
              </a:rPr>
              <a:t>.</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a:t/>
            </a:r>
            <a:br>
              <a:rPr lang="lt-LT" sz="2400" dirty="0"/>
            </a:br>
            <a:endParaRPr lang="lt-LT" sz="2400" dirty="0"/>
          </a:p>
        </p:txBody>
      </p:sp>
    </p:spTree>
    <p:extLst>
      <p:ext uri="{BB962C8B-B14F-4D97-AF65-F5344CB8AC3E}">
        <p14:creationId xmlns:p14="http://schemas.microsoft.com/office/powerpoint/2010/main" xmlns="" val="989770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21256"/>
          </a:xfrm>
        </p:spPr>
        <p:txBody>
          <a:bodyPr>
            <a:normAutofit/>
          </a:bodyPr>
          <a:lstStyle/>
          <a:p>
            <a:r>
              <a:rPr lang="lt-LT" sz="2400" dirty="0" smtClean="0">
                <a:solidFill>
                  <a:schemeClr val="tx1"/>
                </a:solidFill>
              </a:rPr>
              <a:t>Kai Vasariui pagaliau pavyksta nutraukti santykius su Liuce, plaučių uždegimu suserga jos sūnus Vytukas. Taigi Liudui vėl tenka bendrauti su ponia Glaudžiūviene. Dėja, vaikas miršta ir Liucija puola i depresiją.</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Negana to paaiškėja, jog kanauninkas Kimša iš tikrųjų yra Liucės tėvas, kas dar labiau sujaukia jos mintis. </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Netekusi Vasario artumo ir savo vienintelės paguodos: „Tik dėl jo aš gyvenu, nežinau ką be savo Vytuko daryčiau..“, - Liucija ryžtasi užbaigti savo gyvenimą.</a:t>
            </a:r>
            <a:br>
              <a:rPr lang="lt-LT" sz="2400" dirty="0" smtClean="0">
                <a:solidFill>
                  <a:schemeClr val="tx1"/>
                </a:solidFill>
              </a:rPr>
            </a:br>
            <a:r>
              <a:rPr lang="lt-LT" sz="2400" dirty="0" smtClean="0"/>
              <a:t/>
            </a:r>
            <a:br>
              <a:rPr lang="lt-LT" sz="2400" dirty="0" smtClean="0"/>
            </a:br>
            <a:endParaRPr lang="lt-LT" sz="2400" dirty="0"/>
          </a:p>
        </p:txBody>
      </p:sp>
    </p:spTree>
    <p:extLst>
      <p:ext uri="{BB962C8B-B14F-4D97-AF65-F5344CB8AC3E}">
        <p14:creationId xmlns:p14="http://schemas.microsoft.com/office/powerpoint/2010/main" xmlns="" val="2489309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908720"/>
            <a:ext cx="8229600" cy="5832648"/>
          </a:xfrm>
        </p:spPr>
        <p:txBody>
          <a:bodyPr>
            <a:normAutofit lnSpcReduction="10000"/>
          </a:bodyPr>
          <a:lstStyle/>
          <a:p>
            <a:r>
              <a:rPr lang="lt-LT" sz="2400" dirty="0" smtClean="0"/>
              <a:t>Apsisprendusi nusižudyti, Liucija surengia paskutinį </a:t>
            </a:r>
            <a:r>
              <a:rPr lang="lt-LT" sz="2400" dirty="0" smtClean="0"/>
              <a:t>pokylį </a:t>
            </a:r>
            <a:r>
              <a:rPr lang="lt-LT" sz="2400" dirty="0" smtClean="0"/>
              <a:t>savo gyvenime, į kurį sukviečia būrį svečių bei patį Liudą Vasarį. </a:t>
            </a:r>
            <a:br>
              <a:rPr lang="lt-LT" sz="2400" dirty="0" smtClean="0"/>
            </a:br>
            <a:r>
              <a:rPr lang="lt-LT" sz="2400" dirty="0" smtClean="0"/>
              <a:t/>
            </a:r>
            <a:br>
              <a:rPr lang="lt-LT" sz="2400" dirty="0" smtClean="0"/>
            </a:br>
            <a:r>
              <a:rPr lang="lt-LT" sz="2400" dirty="0" smtClean="0"/>
              <a:t>Liudas matė, jog pokylis kažkoks keistas, lyg negyvas, kaip ir pati Liucija, tačiau nenorėjo galvoti apie blogiausią. Jis manė, jog ponia Glaudžiūvienė laikui prabėgus vėl atsistos ant </a:t>
            </a:r>
            <a:r>
              <a:rPr lang="lt-LT" sz="2400" dirty="0" smtClean="0"/>
              <a:t>kojų, </a:t>
            </a:r>
            <a:r>
              <a:rPr lang="lt-LT" sz="2400" dirty="0" smtClean="0"/>
              <a:t>mat nuo pat Vytuko mirties iš aistringais žvilgsniais besišaudančios nelaimingai ištekėjusios ponios, ji tapo šalta kaip ledas: „...išverkusi visas ašaras.“</a:t>
            </a:r>
            <a:br>
              <a:rPr lang="lt-LT" sz="2400" dirty="0" smtClean="0"/>
            </a:br>
            <a:r>
              <a:rPr lang="lt-LT" sz="2400" dirty="0" smtClean="0"/>
              <a:t/>
            </a:r>
            <a:br>
              <a:rPr lang="lt-LT" sz="2400" dirty="0" smtClean="0"/>
            </a:br>
            <a:r>
              <a:rPr lang="lt-LT" sz="2400" dirty="0" smtClean="0"/>
              <a:t>Lemtingą vakarą ji dar paklaususi Liudo, ar jis tikrai apsisprendė kurti gyvenimą su Aukse. Išgirdusi teigiamą atsakymą, Liucė liūdnai nusišypsojo ir </a:t>
            </a:r>
            <a:r>
              <a:rPr lang="lt-LT" sz="2400" dirty="0" smtClean="0"/>
              <a:t>palinkėjo </a:t>
            </a:r>
            <a:r>
              <a:rPr lang="lt-LT" sz="2400" dirty="0" smtClean="0"/>
              <a:t>jiems gero gyvenimo kartu.</a:t>
            </a:r>
            <a:br>
              <a:rPr lang="lt-LT" sz="2400" dirty="0" smtClean="0"/>
            </a:br>
            <a:r>
              <a:rPr lang="lt-LT" sz="2400" dirty="0" smtClean="0"/>
              <a:t/>
            </a:r>
            <a:br>
              <a:rPr lang="lt-LT" sz="2400" dirty="0" smtClean="0"/>
            </a:br>
            <a:endParaRPr lang="lt-LT" sz="2400" dirty="0"/>
          </a:p>
        </p:txBody>
      </p:sp>
    </p:spTree>
    <p:extLst>
      <p:ext uri="{BB962C8B-B14F-4D97-AF65-F5344CB8AC3E}">
        <p14:creationId xmlns:p14="http://schemas.microsoft.com/office/powerpoint/2010/main" xmlns="" val="613486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980728"/>
            <a:ext cx="8305800" cy="5040560"/>
          </a:xfrm>
        </p:spPr>
        <p:txBody>
          <a:bodyPr>
            <a:normAutofit/>
          </a:bodyPr>
          <a:lstStyle/>
          <a:p>
            <a:r>
              <a:rPr lang="lt-LT" sz="2400" dirty="0" smtClean="0">
                <a:solidFill>
                  <a:schemeClr val="tx1"/>
                </a:solidFill>
              </a:rPr>
              <a:t>Ryte Liucija buvo rasta negyva savo kambaryje, pasak </a:t>
            </a:r>
            <a:r>
              <a:rPr lang="lt-LT" sz="2400" dirty="0" smtClean="0">
                <a:solidFill>
                  <a:schemeClr val="tx1"/>
                </a:solidFill>
              </a:rPr>
              <a:t>daktaro, </a:t>
            </a:r>
            <a:r>
              <a:rPr lang="lt-LT" sz="2400" dirty="0" smtClean="0">
                <a:solidFill>
                  <a:schemeClr val="tx1"/>
                </a:solidFill>
              </a:rPr>
              <a:t>širdies smūgis: „Neatlaikė įtampos.“ Tačiau Liudas žinojo, jog Liucė nusižudė.</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Po pietų Liudas Vasaris gavo priešmirtinį Liucijos laišką, kuriame ji prisipažino nusižudysianti išėjus svečiams. Pasak jos, ji neturėjusi ko prarasti, neturėjusi dėl ko gyventi: „Esu klebono dukra, taigi iš esmės visas mano gyvenimas nuo pat pradžių buvo klaida“. Padėkojusi Liudui už gražius prisiminimus, Liucė atsisveikino visam laikui.</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Taip tragiškai baigėsi Liucijos ir Liudo Vasario pažintis.</a:t>
            </a:r>
            <a:endParaRPr lang="lt-LT" sz="2400" dirty="0">
              <a:solidFill>
                <a:schemeClr val="tx1"/>
              </a:solidFill>
            </a:endParaRPr>
          </a:p>
        </p:txBody>
      </p:sp>
    </p:spTree>
    <p:extLst>
      <p:ext uri="{BB962C8B-B14F-4D97-AF65-F5344CB8AC3E}">
        <p14:creationId xmlns:p14="http://schemas.microsoft.com/office/powerpoint/2010/main" xmlns="" val="770946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„Bandymų </a:t>
            </a:r>
            <a:r>
              <a:rPr lang="lt-LT" dirty="0" smtClean="0"/>
              <a:t>dienos“</a:t>
            </a:r>
            <a:endParaRPr lang="lt-LT" dirty="0"/>
          </a:p>
        </p:txBody>
      </p:sp>
      <p:sp>
        <p:nvSpPr>
          <p:cNvPr id="3" name="Content Placeholder 2"/>
          <p:cNvSpPr>
            <a:spLocks noGrp="1"/>
          </p:cNvSpPr>
          <p:nvPr>
            <p:ph idx="1"/>
          </p:nvPr>
        </p:nvSpPr>
        <p:spPr>
          <a:xfrm>
            <a:off x="467544" y="2132856"/>
            <a:ext cx="8229600" cy="4389120"/>
          </a:xfrm>
        </p:spPr>
        <p:txBody>
          <a:bodyPr/>
          <a:lstStyle/>
          <a:p>
            <a:r>
              <a:rPr lang="lt-LT" dirty="0"/>
              <a:t>Šioje </a:t>
            </a:r>
            <a:r>
              <a:rPr lang="lt-LT" dirty="0" smtClean="0"/>
              <a:t>romano dalyje Liudas Vasaris susipaž</a:t>
            </a:r>
            <a:r>
              <a:rPr lang="lt-LT" dirty="0"/>
              <a:t>į</a:t>
            </a:r>
            <a:r>
              <a:rPr lang="lt-LT" dirty="0" smtClean="0"/>
              <a:t>sta su Liuce - panele, o v</a:t>
            </a:r>
            <a:r>
              <a:rPr lang="lt-LT" dirty="0"/>
              <a:t>ė</a:t>
            </a:r>
            <a:r>
              <a:rPr lang="lt-LT" dirty="0" smtClean="0"/>
              <a:t>liau ponia, kuri daugiau ar ma</a:t>
            </a:r>
            <a:r>
              <a:rPr lang="lt-LT" dirty="0"/>
              <a:t>ž</a:t>
            </a:r>
            <a:r>
              <a:rPr lang="lt-LT" dirty="0" smtClean="0"/>
              <a:t>iau lydės j</a:t>
            </a:r>
            <a:r>
              <a:rPr lang="lt-LT" dirty="0"/>
              <a:t>į</a:t>
            </a:r>
            <a:r>
              <a:rPr lang="lt-LT" dirty="0" smtClean="0"/>
              <a:t> visame kūrinyje.</a:t>
            </a:r>
            <a:endParaRPr lang="lt-LT" dirty="0"/>
          </a:p>
        </p:txBody>
      </p:sp>
    </p:spTree>
    <p:extLst>
      <p:ext uri="{BB962C8B-B14F-4D97-AF65-F5344CB8AC3E}">
        <p14:creationId xmlns:p14="http://schemas.microsoft.com/office/powerpoint/2010/main" xmlns="" val="1028417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lt-LT" sz="3600" i="1" dirty="0" smtClean="0">
                <a:effectLst>
                  <a:outerShdw blurRad="38100" dist="38100" dir="2700000" algn="tl">
                    <a:srgbClr val="000000">
                      <a:alpha val="43137"/>
                    </a:srgbClr>
                  </a:outerShdw>
                </a:effectLst>
              </a:rPr>
              <a:t>Pirmoji meilė</a:t>
            </a:r>
            <a:endParaRPr lang="lt-LT" sz="36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lt-LT" sz="2400" dirty="0" smtClean="0"/>
              <a:t>Dar mokydamasis seminarijoje, Liudas Vasaris pažino Liucę, pas kleboną gyvenusią mergaitę. </a:t>
            </a:r>
            <a:br>
              <a:rPr lang="lt-LT" sz="2400" dirty="0" smtClean="0"/>
            </a:br>
            <a:r>
              <a:rPr lang="lt-LT" sz="2400" dirty="0" smtClean="0"/>
              <a:t/>
            </a:r>
            <a:br>
              <a:rPr lang="lt-LT" sz="2400" dirty="0" smtClean="0"/>
            </a:br>
            <a:r>
              <a:rPr lang="lt-LT" sz="2400" dirty="0" smtClean="0"/>
              <a:t>Liucė nebuvo eilinė mergaitė, ji buvo vėjavaikiška, drąsi, pašėlusi laukinukė, kuri jautė potraukį kunigams.</a:t>
            </a:r>
            <a:br>
              <a:rPr lang="lt-LT" sz="2400" dirty="0" smtClean="0"/>
            </a:br>
            <a:r>
              <a:rPr lang="lt-LT" sz="2400" dirty="0" smtClean="0"/>
              <a:t/>
            </a:r>
            <a:br>
              <a:rPr lang="lt-LT" sz="2400" dirty="0" smtClean="0"/>
            </a:br>
            <a:r>
              <a:rPr lang="lt-LT" sz="2400" dirty="0" smtClean="0"/>
              <a:t>Tuo metu Liucė jam įkvėpė pirmuosius, moterišku žavesiu sužadintus jausmus.</a:t>
            </a:r>
            <a:br>
              <a:rPr lang="lt-LT" sz="2400" dirty="0" smtClean="0"/>
            </a:br>
            <a:r>
              <a:rPr lang="lt-LT" sz="2400" dirty="0" smtClean="0"/>
              <a:t/>
            </a:r>
            <a:br>
              <a:rPr lang="lt-LT" sz="2400" dirty="0" smtClean="0"/>
            </a:br>
            <a:r>
              <a:rPr lang="lt-LT" sz="2400" dirty="0" smtClean="0"/>
              <a:t>Liucė buvo pirmoji moteris sukėlusi Vasario dvejones dėl pašaukimo.</a:t>
            </a:r>
            <a:endParaRPr lang="lt-LT" sz="2400" dirty="0"/>
          </a:p>
        </p:txBody>
      </p:sp>
    </p:spTree>
    <p:extLst>
      <p:ext uri="{BB962C8B-B14F-4D97-AF65-F5344CB8AC3E}">
        <p14:creationId xmlns:p14="http://schemas.microsoft.com/office/powerpoint/2010/main" xmlns="" val="251138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484784"/>
            <a:ext cx="8229600" cy="6322714"/>
          </a:xfrm>
        </p:spPr>
        <p:txBody>
          <a:bodyPr>
            <a:noAutofit/>
          </a:bodyPr>
          <a:lstStyle/>
          <a:p>
            <a:r>
              <a:rPr lang="lt-LT" sz="2400" dirty="0" smtClean="0">
                <a:solidFill>
                  <a:schemeClr val="tx1"/>
                </a:solidFill>
              </a:rPr>
              <a:t>Susitiko jiedu Liucės globėjo klebono Kimšos  </a:t>
            </a:r>
            <a:br>
              <a:rPr lang="lt-LT" sz="2400" dirty="0" smtClean="0">
                <a:solidFill>
                  <a:schemeClr val="tx1"/>
                </a:solidFill>
              </a:rPr>
            </a:br>
            <a:r>
              <a:rPr lang="lt-LT" sz="2400" dirty="0" smtClean="0">
                <a:solidFill>
                  <a:schemeClr val="tx1"/>
                </a:solidFill>
              </a:rPr>
              <a:t>parapijoje, per vasaros atostogas Liudui sugalvojus aplankyti kurso draugą Petrylą.</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Pirmieji jų susitikimai nebuvo sklandūs, Liudas Vasaris tuomet dar buvo labai drovus, o Liusė – drąsi, ištvirkusi merga, bet tai nesukliudė žavėtis vienas kitu.</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Vasaris </a:t>
            </a:r>
            <a:r>
              <a:rPr lang="lt-LT" sz="2400" dirty="0" smtClean="0">
                <a:solidFill>
                  <a:schemeClr val="tx1"/>
                </a:solidFill>
              </a:rPr>
              <a:t>pirmajame </a:t>
            </a:r>
            <a:r>
              <a:rPr lang="lt-LT" sz="2400" dirty="0" smtClean="0">
                <a:solidFill>
                  <a:schemeClr val="tx1"/>
                </a:solidFill>
              </a:rPr>
              <a:t>susitikime netyčia apdegino Liucei ranką, dėl ko jis ilgai save graužė ir tuo metu nieko negalėjo jai pasakyti.</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Liudas ilgai galvojo apie nemalonią sceną su mergina ir kūrė, kaip ją </a:t>
            </a:r>
            <a:r>
              <a:rPr lang="lt-LT" sz="2400" dirty="0" smtClean="0">
                <a:solidFill>
                  <a:schemeClr val="tx1"/>
                </a:solidFill>
              </a:rPr>
              <a:t>pataisyti</a:t>
            </a:r>
            <a:r>
              <a:rPr lang="lt-LT" sz="2400" dirty="0" smtClean="0">
                <a:solidFill>
                  <a:schemeClr val="tx1"/>
                </a:solidFill>
              </a:rPr>
              <a:t>. </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Paskutinę atostogų dieną Liudas nusprendė praleisti pas Petryla, kad tik pasimatytų su Liuce.</a:t>
            </a:r>
            <a:br>
              <a:rPr lang="lt-LT" sz="2400" dirty="0" smtClean="0">
                <a:solidFill>
                  <a:schemeClr val="tx1"/>
                </a:solidFill>
              </a:rPr>
            </a:br>
            <a:r>
              <a:rPr lang="lt-LT" sz="2400" dirty="0" smtClean="0"/>
              <a:t/>
            </a:r>
            <a:br>
              <a:rPr lang="lt-LT" sz="2400" dirty="0" smtClean="0"/>
            </a:br>
            <a:r>
              <a:rPr lang="lt-LT" sz="2400" dirty="0" smtClean="0"/>
              <a:t/>
            </a:r>
            <a:br>
              <a:rPr lang="lt-LT" sz="2400" dirty="0" smtClean="0"/>
            </a:br>
            <a:endParaRPr lang="lt-LT" sz="2400" dirty="0"/>
          </a:p>
        </p:txBody>
      </p:sp>
    </p:spTree>
    <p:extLst>
      <p:ext uri="{BB962C8B-B14F-4D97-AF65-F5344CB8AC3E}">
        <p14:creationId xmlns:p14="http://schemas.microsoft.com/office/powerpoint/2010/main" xmlns="" val="4115049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r>
              <a:rPr lang="lt-LT" sz="2800" dirty="0" smtClean="0">
                <a:solidFill>
                  <a:schemeClr val="tx1"/>
                </a:solidFill>
              </a:rPr>
              <a:t>Tačiau ir antrasis susitikimas neivyko kaip jaunojo klieriko </a:t>
            </a:r>
            <a:r>
              <a:rPr lang="lt-LT" sz="2800" dirty="0" smtClean="0">
                <a:solidFill>
                  <a:schemeClr val="tx1"/>
                </a:solidFill>
              </a:rPr>
              <a:t>tikėtasi</a:t>
            </a:r>
            <a:r>
              <a:rPr lang="lt-LT" sz="2800" dirty="0" smtClean="0">
                <a:solidFill>
                  <a:schemeClr val="tx1"/>
                </a:solidFill>
              </a:rPr>
              <a:t>, mat </a:t>
            </a:r>
            <a:r>
              <a:rPr lang="lt-LT" sz="2800" dirty="0" smtClean="0">
                <a:solidFill>
                  <a:schemeClr val="tx1"/>
                </a:solidFill>
              </a:rPr>
              <a:t>jis </a:t>
            </a:r>
            <a:r>
              <a:rPr lang="lt-LT" sz="2800" dirty="0" smtClean="0">
                <a:solidFill>
                  <a:schemeClr val="tx1"/>
                </a:solidFill>
              </a:rPr>
              <a:t>pasimetęs neatsako </a:t>
            </a:r>
            <a:r>
              <a:rPr lang="lt-LT" sz="2800" dirty="0" smtClean="0">
                <a:solidFill>
                  <a:schemeClr val="tx1"/>
                </a:solidFill>
              </a:rPr>
              <a:t>į </a:t>
            </a:r>
            <a:r>
              <a:rPr lang="lt-LT" sz="2800" dirty="0" smtClean="0">
                <a:solidFill>
                  <a:schemeClr val="tx1"/>
                </a:solidFill>
              </a:rPr>
              <a:t>Liucės </a:t>
            </a:r>
            <a:r>
              <a:rPr lang="lt-LT" sz="2800" dirty="0" smtClean="0">
                <a:solidFill>
                  <a:schemeClr val="tx1"/>
                </a:solidFill>
              </a:rPr>
              <a:t>flirtą </a:t>
            </a:r>
            <a:r>
              <a:rPr lang="lt-LT" sz="2800" dirty="0" smtClean="0">
                <a:solidFill>
                  <a:schemeClr val="tx1"/>
                </a:solidFill>
              </a:rPr>
              <a:t>ir taip atbaido merginą.</a:t>
            </a:r>
            <a:br>
              <a:rPr lang="lt-LT" sz="2800" dirty="0" smtClean="0">
                <a:solidFill>
                  <a:schemeClr val="tx1"/>
                </a:solidFill>
              </a:rPr>
            </a:br>
            <a:r>
              <a:rPr lang="lt-LT" sz="2800" dirty="0" smtClean="0">
                <a:solidFill>
                  <a:schemeClr val="tx1"/>
                </a:solidFill>
              </a:rPr>
              <a:t/>
            </a:r>
            <a:br>
              <a:rPr lang="lt-LT" sz="2800" dirty="0" smtClean="0">
                <a:solidFill>
                  <a:schemeClr val="tx1"/>
                </a:solidFill>
              </a:rPr>
            </a:br>
            <a:r>
              <a:rPr lang="lt-LT" sz="2800" dirty="0" smtClean="0">
                <a:solidFill>
                  <a:schemeClr val="tx1"/>
                </a:solidFill>
              </a:rPr>
              <a:t>Seminarijoje jis dažnai galvodavo apie Liucę, nors ir stengdavosi to nedaryti atsiduodant </a:t>
            </a:r>
            <a:r>
              <a:rPr lang="lt-LT" sz="2800" dirty="0" smtClean="0">
                <a:solidFill>
                  <a:schemeClr val="tx1"/>
                </a:solidFill>
              </a:rPr>
              <a:t> </a:t>
            </a:r>
            <a:r>
              <a:rPr lang="lt-LT" sz="2800" dirty="0" smtClean="0">
                <a:solidFill>
                  <a:schemeClr val="tx1"/>
                </a:solidFill>
              </a:rPr>
              <a:t>dievo </a:t>
            </a:r>
            <a:r>
              <a:rPr lang="lt-LT" sz="2800" dirty="0" smtClean="0">
                <a:solidFill>
                  <a:schemeClr val="tx1"/>
                </a:solidFill>
              </a:rPr>
              <a:t>valiai </a:t>
            </a:r>
            <a:r>
              <a:rPr lang="lt-LT" sz="2800" dirty="0" smtClean="0">
                <a:solidFill>
                  <a:schemeClr val="tx1"/>
                </a:solidFill>
              </a:rPr>
              <a:t>ir </a:t>
            </a:r>
            <a:r>
              <a:rPr lang="lt-LT" sz="2800" dirty="0" smtClean="0">
                <a:solidFill>
                  <a:schemeClr val="tx1"/>
                </a:solidFill>
              </a:rPr>
              <a:t>mokslams.</a:t>
            </a:r>
            <a:r>
              <a:rPr lang="lt-LT" sz="2800" dirty="0" smtClean="0">
                <a:solidFill>
                  <a:schemeClr val="tx1"/>
                </a:solidFill>
              </a:rPr>
              <a:t/>
            </a:r>
            <a:br>
              <a:rPr lang="lt-LT" sz="2800" dirty="0" smtClean="0">
                <a:solidFill>
                  <a:schemeClr val="tx1"/>
                </a:solidFill>
              </a:rPr>
            </a:br>
            <a:r>
              <a:rPr lang="lt-LT" sz="2800" dirty="0" smtClean="0">
                <a:solidFill>
                  <a:schemeClr val="tx1"/>
                </a:solidFill>
              </a:rPr>
              <a:t/>
            </a:r>
            <a:br>
              <a:rPr lang="lt-LT" sz="2800" dirty="0" smtClean="0">
                <a:solidFill>
                  <a:schemeClr val="tx1"/>
                </a:solidFill>
              </a:rPr>
            </a:br>
            <a:r>
              <a:rPr lang="lt-LT" sz="2800" dirty="0" smtClean="0">
                <a:solidFill>
                  <a:schemeClr val="tx1"/>
                </a:solidFill>
              </a:rPr>
              <a:t>Pastebėjęs „Nepažįstamąją “, Liudas Vasaris kuriam laikui užmiršta Liucę, tačiau </a:t>
            </a:r>
            <a:r>
              <a:rPr lang="lt-LT" sz="2800" dirty="0" smtClean="0">
                <a:solidFill>
                  <a:schemeClr val="tx1"/>
                </a:solidFill>
              </a:rPr>
              <a:t>kaskart </a:t>
            </a:r>
            <a:r>
              <a:rPr lang="lt-LT" sz="2800" dirty="0" smtClean="0">
                <a:solidFill>
                  <a:schemeClr val="tx1"/>
                </a:solidFill>
              </a:rPr>
              <a:t>per atostogas su ja susitikdamas vėl atgaivina jausmus.</a:t>
            </a:r>
            <a:br>
              <a:rPr lang="lt-LT" sz="2800" dirty="0" smtClean="0">
                <a:solidFill>
                  <a:schemeClr val="tx1"/>
                </a:solidFill>
              </a:rPr>
            </a:br>
            <a:r>
              <a:rPr lang="lt-LT" sz="2800" dirty="0" smtClean="0">
                <a:solidFill>
                  <a:schemeClr val="tx1"/>
                </a:solidFill>
              </a:rPr>
              <a:t/>
            </a:r>
            <a:br>
              <a:rPr lang="lt-LT" sz="2800" dirty="0" smtClean="0">
                <a:solidFill>
                  <a:schemeClr val="tx1"/>
                </a:solidFill>
              </a:rPr>
            </a:br>
            <a:r>
              <a:rPr lang="lt-LT" sz="2800" dirty="0" smtClean="0">
                <a:solidFill>
                  <a:schemeClr val="tx1"/>
                </a:solidFill>
              </a:rPr>
              <a:t>Per visą romaną Liucė nenustojo </a:t>
            </a:r>
            <a:r>
              <a:rPr lang="lt-LT" sz="2800" dirty="0" smtClean="0">
                <a:solidFill>
                  <a:schemeClr val="tx1"/>
                </a:solidFill>
              </a:rPr>
              <a:t>mylėti </a:t>
            </a:r>
            <a:r>
              <a:rPr lang="lt-LT" sz="2800" dirty="0" smtClean="0">
                <a:solidFill>
                  <a:schemeClr val="tx1"/>
                </a:solidFill>
              </a:rPr>
              <a:t>Vasario.</a:t>
            </a:r>
            <a:endParaRPr lang="lt-LT" sz="2800" dirty="0">
              <a:solidFill>
                <a:schemeClr val="tx1"/>
              </a:solidFill>
            </a:endParaRPr>
          </a:p>
        </p:txBody>
      </p:sp>
    </p:spTree>
    <p:extLst>
      <p:ext uri="{BB962C8B-B14F-4D97-AF65-F5344CB8AC3E}">
        <p14:creationId xmlns:p14="http://schemas.microsoft.com/office/powerpoint/2010/main" xmlns="" val="1533552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976664"/>
          </a:xfrm>
        </p:spPr>
        <p:txBody>
          <a:bodyPr>
            <a:normAutofit/>
          </a:bodyPr>
          <a:lstStyle/>
          <a:p>
            <a:r>
              <a:rPr lang="lt-LT" sz="2400" dirty="0" smtClean="0">
                <a:solidFill>
                  <a:schemeClr val="tx1"/>
                </a:solidFill>
              </a:rPr>
              <a:t>Kartą atvažiavo Petrylos klebonas su Liuce, kuri Liudą praminė Pavasarėliu, kas jo širdį dar labiau pradžiugino.</a:t>
            </a:r>
            <a:br>
              <a:rPr lang="lt-LT" sz="2400" dirty="0" smtClean="0">
                <a:solidFill>
                  <a:schemeClr val="tx1"/>
                </a:solidFill>
              </a:rPr>
            </a:br>
            <a:r>
              <a:rPr lang="lt-LT" sz="2400" dirty="0" smtClean="0">
                <a:solidFill>
                  <a:schemeClr val="tx1"/>
                </a:solidFill>
              </a:rPr>
              <a:t>Ji padovanoja jam pirštines, kurios kaskart jas užsimovus primins jam ją.</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 Kitą vasarą grįžęs Liudas lipo į savo kalną apmąstyti naujus įspūdžius, nors ir nekokius. Po kelių dienų atvažiavo pas jį Liucė, bet tik dėl kriaušių, kurias augino jo tėvas. </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Mergina įkalbejo Vasarį aprodyti jai Aušrakalnį, kuriame abu pasijuokė iš praeitos vasaros įvykių. Išvažiuodama prisiskynė gėlių nuo kalnelio ir paprašė Liudo dažniau ją lankyti, už</a:t>
            </a:r>
            <a:r>
              <a:rPr lang="lt-LT" sz="2400" dirty="0">
                <a:solidFill>
                  <a:schemeClr val="tx1"/>
                </a:solidFill>
              </a:rPr>
              <a:t>siminė, </a:t>
            </a:r>
            <a:r>
              <a:rPr lang="lt-LT" sz="2400" dirty="0" smtClean="0">
                <a:solidFill>
                  <a:schemeClr val="tx1"/>
                </a:solidFill>
              </a:rPr>
              <a:t>jog ji </a:t>
            </a:r>
            <a:r>
              <a:rPr lang="lt-LT" sz="2400" dirty="0">
                <a:solidFill>
                  <a:schemeClr val="tx1"/>
                </a:solidFill>
              </a:rPr>
              <a:t>Vasario </a:t>
            </a:r>
            <a:r>
              <a:rPr lang="lt-LT" sz="2400" dirty="0" smtClean="0">
                <a:solidFill>
                  <a:schemeClr val="tx1"/>
                </a:solidFill>
              </a:rPr>
              <a:t>pasiilgsta. </a:t>
            </a:r>
            <a:r>
              <a:rPr lang="lt-LT" sz="2400" dirty="0" smtClean="0">
                <a:solidFill>
                  <a:schemeClr val="tx1"/>
                </a:solidFill>
              </a:rPr>
              <a:t>Taip ji aiškiai parodė savo palankumą jam.</a:t>
            </a:r>
            <a:endParaRPr lang="lt-LT" sz="2400" dirty="0">
              <a:solidFill>
                <a:schemeClr val="tx1"/>
              </a:solidFill>
            </a:endParaRPr>
          </a:p>
        </p:txBody>
      </p:sp>
    </p:spTree>
    <p:extLst>
      <p:ext uri="{BB962C8B-B14F-4D97-AF65-F5344CB8AC3E}">
        <p14:creationId xmlns:p14="http://schemas.microsoft.com/office/powerpoint/2010/main" xmlns="" val="98700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305800" cy="5976664"/>
          </a:xfrm>
        </p:spPr>
        <p:txBody>
          <a:bodyPr>
            <a:normAutofit fontScale="90000"/>
          </a:bodyPr>
          <a:lstStyle/>
          <a:p>
            <a:r>
              <a:rPr lang="lt-LT" sz="2700" dirty="0" smtClean="0">
                <a:solidFill>
                  <a:schemeClr val="tx1"/>
                </a:solidFill>
              </a:rPr>
              <a:t>Vis d</a:t>
            </a:r>
            <a:r>
              <a:rPr lang="lt-LT" sz="2700" dirty="0">
                <a:solidFill>
                  <a:schemeClr val="tx1"/>
                </a:solidFill>
              </a:rPr>
              <a:t>ė</a:t>
            </a:r>
            <a:r>
              <a:rPr lang="lt-LT" sz="2700" dirty="0" smtClean="0">
                <a:solidFill>
                  <a:schemeClr val="tx1"/>
                </a:solidFill>
              </a:rPr>
              <a:t>l </a:t>
            </a:r>
            <a:r>
              <a:rPr lang="lt-LT" sz="2700" dirty="0" smtClean="0">
                <a:solidFill>
                  <a:schemeClr val="tx1"/>
                </a:solidFill>
              </a:rPr>
              <a:t>to, </a:t>
            </a:r>
            <a:r>
              <a:rPr lang="lt-LT" sz="2700" dirty="0">
                <a:solidFill>
                  <a:schemeClr val="tx1"/>
                </a:solidFill>
              </a:rPr>
              <a:t>kankinamas karčiausių dvejonių, </a:t>
            </a:r>
            <a:r>
              <a:rPr lang="lt-LT" sz="2700" dirty="0" smtClean="0">
                <a:solidFill>
                  <a:schemeClr val="tx1"/>
                </a:solidFill>
              </a:rPr>
              <a:t>Liudas Vasaris pasirenka </a:t>
            </a:r>
            <a:r>
              <a:rPr lang="lt-LT" sz="2700" dirty="0">
                <a:solidFill>
                  <a:schemeClr val="tx1"/>
                </a:solidFill>
              </a:rPr>
              <a:t>kunigo </a:t>
            </a:r>
            <a:r>
              <a:rPr lang="lt-LT" sz="2700" dirty="0" smtClean="0">
                <a:solidFill>
                  <a:schemeClr val="tx1"/>
                </a:solidFill>
              </a:rPr>
              <a:t>kelią</a:t>
            </a:r>
            <a:r>
              <a:rPr lang="lt-LT" sz="2700" dirty="0">
                <a:solidFill>
                  <a:schemeClr val="tx1"/>
                </a:solidFill>
              </a:rPr>
              <a:t>, </a:t>
            </a:r>
            <a:r>
              <a:rPr lang="lt-LT" sz="2700" dirty="0" smtClean="0">
                <a:solidFill>
                  <a:schemeClr val="tx1"/>
                </a:solidFill>
              </a:rPr>
              <a:t>pad</a:t>
            </a:r>
            <a:r>
              <a:rPr lang="lt-LT" sz="2700" dirty="0">
                <a:solidFill>
                  <a:schemeClr val="tx1"/>
                </a:solidFill>
              </a:rPr>
              <a:t>ėdamas tašką </a:t>
            </a:r>
            <a:r>
              <a:rPr lang="lt-LT" sz="2700" dirty="0" smtClean="0">
                <a:solidFill>
                  <a:schemeClr val="tx1"/>
                </a:solidFill>
              </a:rPr>
              <a:t>visoms Liuc</a:t>
            </a:r>
            <a:r>
              <a:rPr lang="lt-LT" sz="2700" dirty="0">
                <a:solidFill>
                  <a:schemeClr val="tx1"/>
                </a:solidFill>
              </a:rPr>
              <a:t>ė</a:t>
            </a:r>
            <a:r>
              <a:rPr lang="lt-LT" sz="2700" dirty="0" smtClean="0">
                <a:solidFill>
                  <a:schemeClr val="tx1"/>
                </a:solidFill>
              </a:rPr>
              <a:t>s viltims d</a:t>
            </a:r>
            <a:r>
              <a:rPr lang="lt-LT" sz="2700" dirty="0">
                <a:solidFill>
                  <a:schemeClr val="tx1"/>
                </a:solidFill>
              </a:rPr>
              <a:t>ė</a:t>
            </a:r>
            <a:r>
              <a:rPr lang="lt-LT" sz="2700" dirty="0" smtClean="0">
                <a:solidFill>
                  <a:schemeClr val="tx1"/>
                </a:solidFill>
              </a:rPr>
              <a:t>l bendros ateities.</a:t>
            </a:r>
            <a:br>
              <a:rPr lang="lt-LT" sz="2700" dirty="0" smtClean="0">
                <a:solidFill>
                  <a:schemeClr val="tx1"/>
                </a:solidFill>
              </a:rPr>
            </a:br>
            <a:r>
              <a:rPr lang="lt-LT" sz="2700" dirty="0" smtClean="0">
                <a:solidFill>
                  <a:schemeClr val="tx1"/>
                </a:solidFill>
              </a:rPr>
              <a:t/>
            </a:r>
            <a:br>
              <a:rPr lang="lt-LT" sz="2700" dirty="0" smtClean="0">
                <a:solidFill>
                  <a:schemeClr val="tx1"/>
                </a:solidFill>
              </a:rPr>
            </a:br>
            <a:r>
              <a:rPr lang="lt-LT" sz="2700" dirty="0" smtClean="0">
                <a:solidFill>
                  <a:schemeClr val="tx1"/>
                </a:solidFill>
              </a:rPr>
              <a:t>Nusivylusi, bet nei</a:t>
            </a:r>
            <a:r>
              <a:rPr lang="lt-LT" sz="2700" dirty="0">
                <a:solidFill>
                  <a:schemeClr val="tx1"/>
                </a:solidFill>
              </a:rPr>
              <a:t>š</a:t>
            </a:r>
            <a:r>
              <a:rPr lang="lt-LT" sz="2700" dirty="0" smtClean="0">
                <a:solidFill>
                  <a:schemeClr val="tx1"/>
                </a:solidFill>
              </a:rPr>
              <a:t>metusi Vasario i</a:t>
            </a:r>
            <a:r>
              <a:rPr lang="lt-LT" sz="2700" dirty="0">
                <a:solidFill>
                  <a:schemeClr val="tx1"/>
                </a:solidFill>
              </a:rPr>
              <a:t>š</a:t>
            </a:r>
            <a:r>
              <a:rPr lang="lt-LT" sz="2700" dirty="0" smtClean="0">
                <a:solidFill>
                  <a:schemeClr val="tx1"/>
                </a:solidFill>
              </a:rPr>
              <a:t> </a:t>
            </a:r>
            <a:r>
              <a:rPr lang="lt-LT" sz="2700" dirty="0">
                <a:solidFill>
                  <a:schemeClr val="tx1"/>
                </a:solidFill>
              </a:rPr>
              <a:t>š</a:t>
            </a:r>
            <a:r>
              <a:rPr lang="lt-LT" sz="2700" dirty="0" smtClean="0">
                <a:solidFill>
                  <a:schemeClr val="tx1"/>
                </a:solidFill>
              </a:rPr>
              <a:t>irdies, Liuc</a:t>
            </a:r>
            <a:r>
              <a:rPr lang="lt-LT" sz="2700" dirty="0">
                <a:solidFill>
                  <a:schemeClr val="tx1"/>
                </a:solidFill>
              </a:rPr>
              <a:t>ė</a:t>
            </a:r>
            <a:r>
              <a:rPr lang="lt-LT" sz="2700" dirty="0" smtClean="0">
                <a:solidFill>
                  <a:schemeClr val="tx1"/>
                </a:solidFill>
              </a:rPr>
              <a:t> nusprend</a:t>
            </a:r>
            <a:r>
              <a:rPr lang="lt-LT" sz="2700" dirty="0">
                <a:solidFill>
                  <a:schemeClr val="tx1"/>
                </a:solidFill>
              </a:rPr>
              <a:t>ž</a:t>
            </a:r>
            <a:r>
              <a:rPr lang="lt-LT" sz="2700" dirty="0" smtClean="0">
                <a:solidFill>
                  <a:schemeClr val="tx1"/>
                </a:solidFill>
              </a:rPr>
              <a:t>ia be meilės</a:t>
            </a:r>
            <a:r>
              <a:rPr lang="lt-LT" sz="2700" dirty="0">
                <a:solidFill>
                  <a:schemeClr val="tx1"/>
                </a:solidFill>
              </a:rPr>
              <a:t> tekėti už daktaro Brazgio </a:t>
            </a:r>
            <a:r>
              <a:rPr lang="lt-LT" sz="2700" dirty="0" smtClean="0">
                <a:solidFill>
                  <a:schemeClr val="tx1"/>
                </a:solidFill>
              </a:rPr>
              <a:t>: „Nemyliu, bet tek</a:t>
            </a:r>
            <a:r>
              <a:rPr lang="lt-LT" sz="2700" dirty="0">
                <a:solidFill>
                  <a:schemeClr val="tx1"/>
                </a:solidFill>
              </a:rPr>
              <a:t>ė</a:t>
            </a:r>
            <a:r>
              <a:rPr lang="lt-LT" sz="2700" dirty="0" smtClean="0">
                <a:solidFill>
                  <a:schemeClr val="tx1"/>
                </a:solidFill>
              </a:rPr>
              <a:t>siu“, - kuris jau seniai rėžė aplink j</a:t>
            </a:r>
            <a:r>
              <a:rPr lang="lt-LT" sz="2700" dirty="0">
                <a:solidFill>
                  <a:schemeClr val="tx1"/>
                </a:solidFill>
              </a:rPr>
              <a:t>ą</a:t>
            </a:r>
            <a:r>
              <a:rPr lang="lt-LT" sz="2700" dirty="0" smtClean="0">
                <a:solidFill>
                  <a:schemeClr val="tx1"/>
                </a:solidFill>
              </a:rPr>
              <a:t> sparn</a:t>
            </a:r>
            <a:r>
              <a:rPr lang="lt-LT" sz="2700" dirty="0">
                <a:solidFill>
                  <a:schemeClr val="tx1"/>
                </a:solidFill>
              </a:rPr>
              <a:t>ą</a:t>
            </a:r>
            <a:r>
              <a:rPr lang="lt-LT" sz="2700" dirty="0" smtClean="0">
                <a:solidFill>
                  <a:schemeClr val="tx1"/>
                </a:solidFill>
              </a:rPr>
              <a:t>.</a:t>
            </a:r>
            <a:br>
              <a:rPr lang="lt-LT" sz="2700" dirty="0" smtClean="0">
                <a:solidFill>
                  <a:schemeClr val="tx1"/>
                </a:solidFill>
              </a:rPr>
            </a:br>
            <a:r>
              <a:rPr lang="lt-LT" sz="2700" dirty="0" smtClean="0">
                <a:solidFill>
                  <a:schemeClr val="tx1"/>
                </a:solidFill>
              </a:rPr>
              <a:t/>
            </a:r>
            <a:br>
              <a:rPr lang="lt-LT" sz="2700" dirty="0" smtClean="0">
                <a:solidFill>
                  <a:schemeClr val="tx1"/>
                </a:solidFill>
              </a:rPr>
            </a:br>
            <a:r>
              <a:rPr lang="lt-LT" sz="2700" dirty="0" smtClean="0">
                <a:solidFill>
                  <a:schemeClr val="tx1"/>
                </a:solidFill>
              </a:rPr>
              <a:t>Nusprendusi paskutin</a:t>
            </a:r>
            <a:r>
              <a:rPr lang="lt-LT" sz="2700" dirty="0">
                <a:solidFill>
                  <a:schemeClr val="tx1"/>
                </a:solidFill>
              </a:rPr>
              <a:t>į</a:t>
            </a:r>
            <a:r>
              <a:rPr lang="lt-LT" sz="2700" dirty="0" smtClean="0">
                <a:solidFill>
                  <a:schemeClr val="tx1"/>
                </a:solidFill>
              </a:rPr>
              <a:t> kart</a:t>
            </a:r>
            <a:r>
              <a:rPr lang="lt-LT" sz="2700" dirty="0">
                <a:solidFill>
                  <a:schemeClr val="tx1"/>
                </a:solidFill>
              </a:rPr>
              <a:t>ą</a:t>
            </a:r>
            <a:r>
              <a:rPr lang="lt-LT" sz="2700" dirty="0" smtClean="0">
                <a:solidFill>
                  <a:schemeClr val="tx1"/>
                </a:solidFill>
              </a:rPr>
              <a:t> patikrinti Liud</a:t>
            </a:r>
            <a:r>
              <a:rPr lang="lt-LT" sz="2700" dirty="0">
                <a:solidFill>
                  <a:schemeClr val="tx1"/>
                </a:solidFill>
              </a:rPr>
              <a:t>ą</a:t>
            </a:r>
            <a:r>
              <a:rPr lang="lt-LT" sz="2700" dirty="0" smtClean="0">
                <a:solidFill>
                  <a:schemeClr val="tx1"/>
                </a:solidFill>
              </a:rPr>
              <a:t>, Liucija pakvie</a:t>
            </a:r>
            <a:r>
              <a:rPr lang="lt-LT" sz="2700" dirty="0">
                <a:solidFill>
                  <a:schemeClr val="tx1"/>
                </a:solidFill>
              </a:rPr>
              <a:t>č</a:t>
            </a:r>
            <a:r>
              <a:rPr lang="lt-LT" sz="2700" dirty="0" smtClean="0">
                <a:solidFill>
                  <a:schemeClr val="tx1"/>
                </a:solidFill>
              </a:rPr>
              <a:t>ia j</a:t>
            </a:r>
            <a:r>
              <a:rPr lang="lt-LT" sz="2700" dirty="0">
                <a:solidFill>
                  <a:schemeClr val="tx1"/>
                </a:solidFill>
              </a:rPr>
              <a:t>į</a:t>
            </a:r>
            <a:r>
              <a:rPr lang="lt-LT" sz="2700" dirty="0" smtClean="0">
                <a:solidFill>
                  <a:schemeClr val="tx1"/>
                </a:solidFill>
              </a:rPr>
              <a:t> </a:t>
            </a:r>
            <a:r>
              <a:rPr lang="lt-LT" sz="2700" dirty="0">
                <a:solidFill>
                  <a:schemeClr val="tx1"/>
                </a:solidFill>
              </a:rPr>
              <a:t>į</a:t>
            </a:r>
            <a:r>
              <a:rPr lang="lt-LT" sz="2700" dirty="0" smtClean="0">
                <a:solidFill>
                  <a:schemeClr val="tx1"/>
                </a:solidFill>
              </a:rPr>
              <a:t> savo vestuves.</a:t>
            </a:r>
            <a:r>
              <a:rPr lang="lt-LT" sz="2400" dirty="0" smtClean="0">
                <a:solidFill>
                  <a:schemeClr val="tx1"/>
                </a:solidFill>
              </a:rPr>
              <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700" dirty="0">
                <a:solidFill>
                  <a:schemeClr val="tx1"/>
                </a:solidFill>
              </a:rPr>
              <a:t>Liucės </a:t>
            </a:r>
            <a:r>
              <a:rPr lang="lt-LT" sz="2700" dirty="0" smtClean="0">
                <a:solidFill>
                  <a:schemeClr val="tx1"/>
                </a:solidFill>
              </a:rPr>
              <a:t>vestuvės turėjo būti kuklios, </a:t>
            </a:r>
            <a:r>
              <a:rPr lang="lt-LT" sz="2700" dirty="0">
                <a:solidFill>
                  <a:schemeClr val="tx1"/>
                </a:solidFill>
              </a:rPr>
              <a:t>bet klebonas sukvietė nemaža žmonių ir padarė iškilmes, bet Liucė nepyko. Per vestuves ji buvo apsirengusi juodai ir neišrideno nė vienos ašaros, kas visus labai stebino ir piktino.</a:t>
            </a:r>
            <a:r>
              <a:rPr lang="lt-LT" sz="2800" dirty="0" smtClean="0">
                <a:solidFill>
                  <a:schemeClr val="tx1"/>
                </a:solidFill>
              </a:rPr>
              <a:t/>
            </a:r>
            <a:br>
              <a:rPr lang="lt-LT" sz="2800" dirty="0" smtClean="0">
                <a:solidFill>
                  <a:schemeClr val="tx1"/>
                </a:solidFill>
              </a:rPr>
            </a:br>
            <a:r>
              <a:rPr lang="lt-LT" sz="2800" dirty="0" smtClean="0">
                <a:solidFill>
                  <a:schemeClr val="tx1"/>
                </a:solidFill>
              </a:rPr>
              <a:t/>
            </a:r>
            <a:br>
              <a:rPr lang="lt-LT" sz="2800" dirty="0" smtClean="0">
                <a:solidFill>
                  <a:schemeClr val="tx1"/>
                </a:solidFill>
              </a:rPr>
            </a:br>
            <a:endParaRPr lang="lt-LT" sz="2800" dirty="0">
              <a:solidFill>
                <a:schemeClr val="tx1"/>
              </a:solidFill>
            </a:endParaRPr>
          </a:p>
        </p:txBody>
      </p:sp>
    </p:spTree>
    <p:extLst>
      <p:ext uri="{BB962C8B-B14F-4D97-AF65-F5344CB8AC3E}">
        <p14:creationId xmlns:p14="http://schemas.microsoft.com/office/powerpoint/2010/main" xmlns="" val="2405105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„Gyvenimas eina“</a:t>
            </a:r>
            <a:endParaRPr lang="lt-LT" dirty="0"/>
          </a:p>
        </p:txBody>
      </p:sp>
      <p:sp>
        <p:nvSpPr>
          <p:cNvPr id="4" name="Content Placeholder 3"/>
          <p:cNvSpPr>
            <a:spLocks noGrp="1"/>
          </p:cNvSpPr>
          <p:nvPr>
            <p:ph idx="1"/>
          </p:nvPr>
        </p:nvSpPr>
        <p:spPr>
          <a:xfrm>
            <a:off x="467544" y="2204864"/>
            <a:ext cx="8229600" cy="4389120"/>
          </a:xfrm>
        </p:spPr>
        <p:txBody>
          <a:bodyPr/>
          <a:lstStyle/>
          <a:p>
            <a:r>
              <a:rPr lang="lt-LT" dirty="0"/>
              <a:t>Šioje </a:t>
            </a:r>
            <a:r>
              <a:rPr lang="lt-LT" dirty="0" smtClean="0"/>
              <a:t>romano dalyje kunigo Liudo Vasario ir ponios </a:t>
            </a:r>
            <a:r>
              <a:rPr lang="lt-LT" dirty="0"/>
              <a:t>Liucijos Brazgienės </a:t>
            </a:r>
            <a:r>
              <a:rPr lang="lt-LT" dirty="0" smtClean="0"/>
              <a:t>santykiai yra vien </a:t>
            </a:r>
            <a:r>
              <a:rPr lang="lt-LT" dirty="0"/>
              <a:t>tik draugiški</a:t>
            </a:r>
            <a:r>
              <a:rPr lang="lt-LT" dirty="0" smtClean="0"/>
              <a:t>, be </a:t>
            </a:r>
            <a:r>
              <a:rPr lang="lt-LT" dirty="0"/>
              <a:t>„</a:t>
            </a:r>
            <a:r>
              <a:rPr lang="lt-LT" dirty="0" smtClean="0"/>
              <a:t>liepsnelių“ akyse.</a:t>
            </a:r>
            <a:endParaRPr lang="lt-LT" dirty="0"/>
          </a:p>
        </p:txBody>
      </p:sp>
    </p:spTree>
    <p:extLst>
      <p:ext uri="{BB962C8B-B14F-4D97-AF65-F5344CB8AC3E}">
        <p14:creationId xmlns:p14="http://schemas.microsoft.com/office/powerpoint/2010/main" xmlns="" val="190574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836712"/>
            <a:ext cx="8305800" cy="5893264"/>
          </a:xfrm>
        </p:spPr>
        <p:txBody>
          <a:bodyPr>
            <a:normAutofit/>
          </a:bodyPr>
          <a:lstStyle/>
          <a:p>
            <a:r>
              <a:rPr lang="lt-LT" sz="2400" dirty="0" smtClean="0">
                <a:solidFill>
                  <a:schemeClr val="tx1"/>
                </a:solidFill>
              </a:rPr>
              <a:t>Liudas Vasaris </a:t>
            </a:r>
            <a:r>
              <a:rPr lang="lt-LT" sz="2400" dirty="0">
                <a:solidFill>
                  <a:schemeClr val="tx1"/>
                </a:solidFill>
              </a:rPr>
              <a:t>kunigaudamas Kalnynų parapijoje retkarčiais nuvažiuodavo į miestą </a:t>
            </a:r>
            <a:r>
              <a:rPr lang="lt-LT" sz="2400" dirty="0" smtClean="0">
                <a:solidFill>
                  <a:schemeClr val="tx1"/>
                </a:solidFill>
              </a:rPr>
              <a:t>aplankyti </a:t>
            </a:r>
            <a:r>
              <a:rPr lang="lt-LT" sz="2400" dirty="0">
                <a:solidFill>
                  <a:schemeClr val="tx1"/>
                </a:solidFill>
              </a:rPr>
              <a:t>buvusio susižavejimo </a:t>
            </a:r>
            <a:r>
              <a:rPr lang="lt-LT" sz="2400" dirty="0" smtClean="0">
                <a:solidFill>
                  <a:schemeClr val="tx1"/>
                </a:solidFill>
              </a:rPr>
              <a:t>objekto. </a:t>
            </a:r>
            <a:r>
              <a:rPr lang="lt-LT" sz="2400" dirty="0">
                <a:solidFill>
                  <a:schemeClr val="tx1"/>
                </a:solidFill>
              </a:rPr>
              <a:t>Jo meilė </a:t>
            </a:r>
            <a:r>
              <a:rPr lang="lt-LT" sz="2400" dirty="0" smtClean="0">
                <a:solidFill>
                  <a:schemeClr val="tx1"/>
                </a:solidFill>
              </a:rPr>
              <a:t>poniai Liucijai maž</a:t>
            </a:r>
            <a:r>
              <a:rPr lang="lt-LT" sz="2400" dirty="0">
                <a:solidFill>
                  <a:schemeClr val="tx1"/>
                </a:solidFill>
              </a:rPr>
              <a:t>ė</a:t>
            </a:r>
            <a:r>
              <a:rPr lang="lt-LT" sz="2400" dirty="0" smtClean="0">
                <a:solidFill>
                  <a:schemeClr val="tx1"/>
                </a:solidFill>
              </a:rPr>
              <a:t>ja sulig kiekvienu apsilankymu </a:t>
            </a:r>
            <a:r>
              <a:rPr lang="lt-LT" sz="2400" dirty="0" smtClean="0">
                <a:solidFill>
                  <a:schemeClr val="tx1"/>
                </a:solidFill>
              </a:rPr>
              <a:t>matant, </a:t>
            </a:r>
            <a:r>
              <a:rPr lang="lt-LT" sz="2400" dirty="0" smtClean="0">
                <a:solidFill>
                  <a:schemeClr val="tx1"/>
                </a:solidFill>
              </a:rPr>
              <a:t>kaip ji tunka d</a:t>
            </a:r>
            <a:r>
              <a:rPr lang="lt-LT" sz="2400" dirty="0">
                <a:solidFill>
                  <a:schemeClr val="tx1"/>
                </a:solidFill>
              </a:rPr>
              <a:t>ė</a:t>
            </a:r>
            <a:r>
              <a:rPr lang="lt-LT" sz="2400" dirty="0" smtClean="0">
                <a:solidFill>
                  <a:schemeClr val="tx1"/>
                </a:solidFill>
              </a:rPr>
              <a:t>l, Vasario manymu, </a:t>
            </a:r>
            <a:r>
              <a:rPr lang="lt-LT" sz="2400" dirty="0">
                <a:solidFill>
                  <a:schemeClr val="tx1"/>
                </a:solidFill>
              </a:rPr>
              <a:t>ramaus </a:t>
            </a:r>
            <a:r>
              <a:rPr lang="lt-LT" sz="2400" dirty="0" smtClean="0">
                <a:solidFill>
                  <a:schemeClr val="tx1"/>
                </a:solidFill>
              </a:rPr>
              <a:t>šeiminink</a:t>
            </a:r>
            <a:r>
              <a:rPr lang="lt-LT" sz="2400" dirty="0">
                <a:solidFill>
                  <a:schemeClr val="tx1"/>
                </a:solidFill>
              </a:rPr>
              <a:t>ė</a:t>
            </a:r>
            <a:r>
              <a:rPr lang="lt-LT" sz="2400" dirty="0" smtClean="0">
                <a:solidFill>
                  <a:schemeClr val="tx1"/>
                </a:solidFill>
              </a:rPr>
              <a:t>s gyvenimo.</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V</a:t>
            </a:r>
            <a:r>
              <a:rPr lang="lt-LT" sz="2400" dirty="0">
                <a:solidFill>
                  <a:schemeClr val="tx1"/>
                </a:solidFill>
              </a:rPr>
              <a:t>ė</a:t>
            </a:r>
            <a:r>
              <a:rPr lang="lt-LT" sz="2400" dirty="0" smtClean="0">
                <a:solidFill>
                  <a:schemeClr val="tx1"/>
                </a:solidFill>
              </a:rPr>
              <a:t>liau Liudas su</a:t>
            </a:r>
            <a:r>
              <a:rPr lang="lt-LT" sz="2400" dirty="0">
                <a:solidFill>
                  <a:schemeClr val="tx1"/>
                </a:solidFill>
              </a:rPr>
              <a:t>ž</a:t>
            </a:r>
            <a:r>
              <a:rPr lang="lt-LT" sz="2400" dirty="0" smtClean="0">
                <a:solidFill>
                  <a:schemeClr val="tx1"/>
                </a:solidFill>
              </a:rPr>
              <a:t>ino, jog Liuc</a:t>
            </a:r>
            <a:r>
              <a:rPr lang="lt-LT" sz="2400" dirty="0">
                <a:solidFill>
                  <a:schemeClr val="tx1"/>
                </a:solidFill>
              </a:rPr>
              <a:t>ė</a:t>
            </a:r>
            <a:r>
              <a:rPr lang="lt-LT" sz="2400" dirty="0" smtClean="0">
                <a:solidFill>
                  <a:schemeClr val="tx1"/>
                </a:solidFill>
              </a:rPr>
              <a:t> laukiasi. Gimus vaikui, Vytukui, tampa krikštatėviu.</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Prasid</a:t>
            </a:r>
            <a:r>
              <a:rPr lang="lt-LT" sz="2400" dirty="0">
                <a:solidFill>
                  <a:schemeClr val="tx1"/>
                </a:solidFill>
              </a:rPr>
              <a:t>ėjus </a:t>
            </a:r>
            <a:r>
              <a:rPr lang="lt-LT" sz="2400" dirty="0" smtClean="0">
                <a:solidFill>
                  <a:schemeClr val="tx1"/>
                </a:solidFill>
              </a:rPr>
              <a:t>Pirmajam pasauliniam karui, Liucijos Brazgienės vyras daktaras Brazgys </a:t>
            </a:r>
            <a:r>
              <a:rPr lang="lt-LT" sz="2400" dirty="0">
                <a:solidFill>
                  <a:schemeClr val="tx1"/>
                </a:solidFill>
              </a:rPr>
              <a:t>mobilizuojamas į armiją, </a:t>
            </a:r>
            <a:r>
              <a:rPr lang="lt-LT" sz="2400" dirty="0" smtClean="0">
                <a:solidFill>
                  <a:schemeClr val="tx1"/>
                </a:solidFill>
              </a:rPr>
              <a:t>Liucija </a:t>
            </a:r>
            <a:r>
              <a:rPr lang="lt-LT" sz="2400" dirty="0">
                <a:solidFill>
                  <a:schemeClr val="tx1"/>
                </a:solidFill>
              </a:rPr>
              <a:t>persikelia iš </a:t>
            </a:r>
            <a:r>
              <a:rPr lang="lt-LT" sz="2400" dirty="0" smtClean="0">
                <a:solidFill>
                  <a:schemeClr val="tx1"/>
                </a:solidFill>
              </a:rPr>
              <a:t>miesto atgal </a:t>
            </a:r>
            <a:r>
              <a:rPr lang="lt-LT" sz="2400" dirty="0">
                <a:solidFill>
                  <a:schemeClr val="tx1"/>
                </a:solidFill>
              </a:rPr>
              <a:t>pas dėdę kanauninką į parapiją</a:t>
            </a:r>
            <a:r>
              <a:rPr lang="lt-LT" sz="2400" dirty="0" smtClean="0">
                <a:solidFill>
                  <a:schemeClr val="tx1"/>
                </a:solidFill>
              </a:rPr>
              <a:t>.</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Liudas Vasaris i</a:t>
            </a:r>
            <a:r>
              <a:rPr lang="lt-LT" sz="2400" dirty="0">
                <a:solidFill>
                  <a:schemeClr val="tx1"/>
                </a:solidFill>
              </a:rPr>
              <a:t>š</a:t>
            </a:r>
            <a:r>
              <a:rPr lang="lt-LT" sz="2400" dirty="0" smtClean="0">
                <a:solidFill>
                  <a:schemeClr val="tx1"/>
                </a:solidFill>
              </a:rPr>
              <a:t>vyksta i</a:t>
            </a:r>
            <a:r>
              <a:rPr lang="lt-LT" sz="2400" dirty="0">
                <a:solidFill>
                  <a:schemeClr val="tx1"/>
                </a:solidFill>
              </a:rPr>
              <a:t>š</a:t>
            </a:r>
            <a:r>
              <a:rPr lang="lt-LT" sz="2400" dirty="0" smtClean="0">
                <a:solidFill>
                  <a:schemeClr val="tx1"/>
                </a:solidFill>
              </a:rPr>
              <a:t> Lietuvos.</a:t>
            </a:r>
            <a:r>
              <a:rPr lang="lt-LT" sz="2400" dirty="0" smtClean="0"/>
              <a:t/>
            </a:r>
            <a:br>
              <a:rPr lang="lt-LT" sz="2400" dirty="0" smtClean="0"/>
            </a:br>
            <a:endParaRPr lang="lt-LT" sz="2400" dirty="0"/>
          </a:p>
        </p:txBody>
      </p:sp>
    </p:spTree>
    <p:extLst>
      <p:ext uri="{BB962C8B-B14F-4D97-AF65-F5344CB8AC3E}">
        <p14:creationId xmlns:p14="http://schemas.microsoft.com/office/powerpoint/2010/main" xmlns="" val="355908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TotalTime>
  <Words>332</Words>
  <Application>Microsoft Office PowerPoint</Application>
  <PresentationFormat>Demonstracija ekrane (4:3)</PresentationFormat>
  <Paragraphs>19</Paragraphs>
  <Slides>14</Slides>
  <Notes>0</Notes>
  <HiddenSlides>0</HiddenSlides>
  <MMClips>0</MMClips>
  <ScaleCrop>false</ScaleCrop>
  <HeadingPairs>
    <vt:vector size="4" baseType="variant">
      <vt:variant>
        <vt:lpstr>Tema</vt:lpstr>
      </vt:variant>
      <vt:variant>
        <vt:i4>1</vt:i4>
      </vt:variant>
      <vt:variant>
        <vt:lpstr>Skaidrių pavadinimai</vt:lpstr>
      </vt:variant>
      <vt:variant>
        <vt:i4>14</vt:i4>
      </vt:variant>
    </vt:vector>
  </HeadingPairs>
  <TitlesOfParts>
    <vt:vector size="15" baseType="lpstr">
      <vt:lpstr>Flow</vt:lpstr>
      <vt:lpstr>Liudo Vasario ir Liucės santykiai </vt:lpstr>
      <vt:lpstr>„Bandymų dienos“</vt:lpstr>
      <vt:lpstr>Pirmoji meilė</vt:lpstr>
      <vt:lpstr>Susitiko jiedu Liucės globėjo klebono Kimšos   parapijoje, per vasaros atostogas Liudui sugalvojus aplankyti kurso draugą Petrylą.  Pirmieji jų susitikimai nebuvo sklandūs, Liudas Vasaris tuomet dar buvo labai drovus, o Liusė – drąsi, ištvirkusi merga, bet tai nesukliudė žavėtis vienas kitu.  Vasaris pirmajame susitikime netyčia apdegino Liucei ranką, dėl ko jis ilgai save graužė ir tuo metu nieko negalėjo jai pasakyti.  Liudas ilgai galvojo apie nemalonią sceną su mergina ir kūrė, kaip ją pataisyti.   Paskutinę atostogų dieną Liudas nusprendė praleisti pas Petryla, kad tik pasimatytų su Liuce.   </vt:lpstr>
      <vt:lpstr>Tačiau ir antrasis susitikimas neivyko kaip jaunojo klieriko tikėtasi, mat jis pasimetęs neatsako į Liucės flirtą ir taip atbaido merginą.  Seminarijoje jis dažnai galvodavo apie Liucę, nors ir stengdavosi to nedaryti atsiduodant  dievo valiai ir mokslams.  Pastebėjęs „Nepažįstamąją “, Liudas Vasaris kuriam laikui užmiršta Liucę, tačiau kaskart per atostogas su ja susitikdamas vėl atgaivina jausmus.  Per visą romaną Liucė nenustojo mylėti Vasario.</vt:lpstr>
      <vt:lpstr>Kartą atvažiavo Petrylos klebonas su Liuce, kuri Liudą praminė Pavasarėliu, kas jo širdį dar labiau pradžiugino. Ji padovanoja jam pirštines, kurios kaskart jas užsimovus primins jam ją.   Kitą vasarą grįžęs Liudas lipo į savo kalną apmąstyti naujus įspūdžius, nors ir nekokius. Po kelių dienų atvažiavo pas jį Liucė, bet tik dėl kriaušių, kurias augino jo tėvas.   Mergina įkalbejo Vasarį aprodyti jai Aušrakalnį, kuriame abu pasijuokė iš praeitos vasaros įvykių. Išvažiuodama prisiskynė gėlių nuo kalnelio ir paprašė Liudo dažniau ją lankyti, užsiminė, jog ji Vasario pasiilgsta. Taip ji aiškiai parodė savo palankumą jam.</vt:lpstr>
      <vt:lpstr>Vis dėl to, kankinamas karčiausių dvejonių, Liudas Vasaris pasirenka kunigo kelią, padėdamas tašką visoms Liucės viltims dėl bendros ateities.  Nusivylusi, bet neišmetusi Vasario iš širdies, Liucė nusprendžia be meilės tekėti už daktaro Brazgio : „Nemyliu, bet tekėsiu“, - kuris jau seniai rėžė aplink ją sparną.  Nusprendusi paskutinį kartą patikrinti Liudą, Liucija pakviečia jį į savo vestuves.  Liucės vestuvės turėjo būti kuklios, bet klebonas sukvietė nemaža žmonių ir padarė iškilmes, bet Liucė nepyko. Per vestuves ji buvo apsirengusi juodai ir neišrideno nė vienos ašaros, kas visus labai stebino ir piktino.  </vt:lpstr>
      <vt:lpstr>„Gyvenimas eina“</vt:lpstr>
      <vt:lpstr>Liudas Vasaris kunigaudamas Kalnynų parapijoje retkarčiais nuvažiuodavo į miestą aplankyti buvusio susižavejimo objekto. Jo meilė poniai Liucijai mažėja sulig kiekvienu apsilankymu matant, kaip ji tunka dėl, Vasario manymu, ramaus šeimininkės gyvenimo.  Vėliau Liudas sužino, jog Liucė laukiasi. Gimus vaikui, Vytukui, tampa krikštatėviu.  Prasidėjus Pirmajam pasauliniam karui, Liucijos Brazgienės vyras daktaras Brazgys mobilizuojamas į armiją, Liucija persikelia iš miesto atgal pas dėdę kanauninką į parapiją.  Liudas Vasaris išvyksta iš Lietuvos. </vt:lpstr>
      <vt:lpstr>„Išsivadavimas“</vt:lpstr>
      <vt:lpstr>Po dešimties metų grįžęs jau į nepriklausomą Lietuvą, Liudas Vasaris netikėtai atnaujina pažintį su Liucija, kuri, po kare atgulusio vyro daktaro Brazgio mirties, antrąkart nelaimingai ištekėjo ir tapo turtinga Kauno ponia.  Vasaris imasi mokyti jos sūnų Vytuką ir nuolat bendrauja su Liucija. Jų bendravimas pmažu perauga į rimtesnius santykius.   Vasaris tęsia savo literatūrinę veiklą ir vienos vakaronės metu susipažįsta su iš Amerikos kilusia pianiste Aukse. Jiedu pamilsta vienas kitą, bet Vasaris vis negali nutraukti savo santykių su Liucija.   </vt:lpstr>
      <vt:lpstr>Kai Vasariui pagaliau pavyksta nutraukti santykius su Liuce, plaučių uždegimu suserga jos sūnus Vytukas. Taigi Liudui vėl tenka bendrauti su ponia Glaudžiūviene. Dėja, vaikas miršta ir Liucija puola i depresiją.  Negana to paaiškėja, jog kanauninkas Kimša iš tikrųjų yra Liucės tėvas, kas dar labiau sujaukia jos mintis.   Netekusi Vasario artumo ir savo vienintelės paguodos: „Tik dėl jo aš gyvenu, nežinau ką be savo Vytuko daryčiau..“, - Liucija ryžtasi užbaigti savo gyvenimą.  </vt:lpstr>
      <vt:lpstr>Skaidrė 13</vt:lpstr>
      <vt:lpstr>Ryte Liucija buvo rasta negyva savo kambaryje, pasak daktaro, širdies smūgis: „Neatlaikė įtampos.“ Tačiau Liudas žinojo, jog Liucė nusižudė.  Po pietų Liudas Vasaris gavo priešmirtinį Liucijos laišką, kuriame ji prisipažino nusižudysianti išėjus svečiams. Pasak jos, ji neturėjusi ko prarasti, neturėjusi dėl ko gyventi: „Esu klebono dukra, taigi iš esmės visas mano gyvenimas nuo pat pradžių buvo klaida“. Padėkojusi Liudui už gražius prisiminimus, Liucė atsisveikino visam laikui.  Taip tragiškai baigėsi Liucijos ir Liudo Vasario pažintis.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Liudas Vasaris ir Liucė</dc:title>
  <dc:creator>Justas</dc:creator>
  <cp:lastModifiedBy>vartotojas</cp:lastModifiedBy>
  <cp:revision>82</cp:revision>
  <dcterms:created xsi:type="dcterms:W3CDTF">2012-09-12T21:00:16Z</dcterms:created>
  <dcterms:modified xsi:type="dcterms:W3CDTF">2012-09-17T10:54:33Z</dcterms:modified>
</cp:coreProperties>
</file>