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8" r:id="rId4"/>
    <p:sldId id="259" r:id="rId5"/>
    <p:sldId id="261" r:id="rId6"/>
    <p:sldId id="260" r:id="rId7"/>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smtClean="0"/>
              <a:t>Spustelėkite, jei norite keisite ruoš. pav. stilių</a:t>
            </a:r>
            <a:endParaRPr lang="lt-LT"/>
          </a:p>
        </p:txBody>
      </p:sp>
      <p:sp>
        <p:nvSpPr>
          <p:cNvPr id="3" name="Paantraštė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Spustelėkite ruošinio paantraštės stiliui keisti</a:t>
            </a:r>
            <a:endParaRPr lang="lt-LT"/>
          </a:p>
        </p:txBody>
      </p:sp>
      <p:sp>
        <p:nvSpPr>
          <p:cNvPr id="4" name="Datos vietos rezervavimo ženklas 3"/>
          <p:cNvSpPr>
            <a:spLocks noGrp="1"/>
          </p:cNvSpPr>
          <p:nvPr>
            <p:ph type="dt" sz="half" idx="10"/>
          </p:nvPr>
        </p:nvSpPr>
        <p:spPr/>
        <p:txBody>
          <a:bodyPr/>
          <a:lstStyle/>
          <a:p>
            <a:fld id="{1C8DDDC4-DD48-4308-A7E0-98165D63D553}" type="datetimeFigureOut">
              <a:rPr lang="lt-LT" smtClean="0"/>
              <a:pPr/>
              <a:t>2012.09.17</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1C8DDDC4-DD48-4308-A7E0-98165D63D553}" type="datetimeFigureOut">
              <a:rPr lang="lt-LT" smtClean="0"/>
              <a:pPr/>
              <a:t>2012.09.17</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smtClean="0"/>
              <a:t>Spustelėkite, jei norite keisite ruoš. pav. stilių</a:t>
            </a:r>
            <a:endParaRPr lang="lt-LT"/>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1C8DDDC4-DD48-4308-A7E0-98165D63D553}" type="datetimeFigureOut">
              <a:rPr lang="lt-LT" smtClean="0"/>
              <a:pPr/>
              <a:t>2012.09.17</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idx="1"/>
          </p:nvPr>
        </p:nvSpPr>
        <p:spPr/>
        <p:txBody>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1C8DDDC4-DD48-4308-A7E0-98165D63D553}" type="datetimeFigureOut">
              <a:rPr lang="lt-LT" smtClean="0"/>
              <a:pPr/>
              <a:t>2012.09.17</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Spustelėkite ruošinio teksto stiliams keisti</a:t>
            </a:r>
          </a:p>
        </p:txBody>
      </p:sp>
      <p:sp>
        <p:nvSpPr>
          <p:cNvPr id="4" name="Datos vietos rezervavimo ženklas 3"/>
          <p:cNvSpPr>
            <a:spLocks noGrp="1"/>
          </p:cNvSpPr>
          <p:nvPr>
            <p:ph type="dt" sz="half" idx="10"/>
          </p:nvPr>
        </p:nvSpPr>
        <p:spPr/>
        <p:txBody>
          <a:bodyPr/>
          <a:lstStyle/>
          <a:p>
            <a:fld id="{1C8DDDC4-DD48-4308-A7E0-98165D63D553}" type="datetimeFigureOut">
              <a:rPr lang="lt-LT" smtClean="0"/>
              <a:pPr/>
              <a:t>2012.09.17</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1C8DDDC4-DD48-4308-A7E0-98165D63D553}" type="datetimeFigureOut">
              <a:rPr lang="lt-LT" smtClean="0"/>
              <a:pPr/>
              <a:t>2012.09.17</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Spustelėkite ruošinio teksto stiliams keisti</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1C8DDDC4-DD48-4308-A7E0-98165D63D553}" type="datetimeFigureOut">
              <a:rPr lang="lt-LT" smtClean="0"/>
              <a:pPr/>
              <a:t>2012.09.17</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Spustelėkite, jei norite keisite ruoš. pav. stilių</a:t>
            </a:r>
            <a:endParaRPr lang="lt-LT"/>
          </a:p>
        </p:txBody>
      </p:sp>
      <p:sp>
        <p:nvSpPr>
          <p:cNvPr id="3" name="Datos vietos rezervavimo ženklas 2"/>
          <p:cNvSpPr>
            <a:spLocks noGrp="1"/>
          </p:cNvSpPr>
          <p:nvPr>
            <p:ph type="dt" sz="half" idx="10"/>
          </p:nvPr>
        </p:nvSpPr>
        <p:spPr/>
        <p:txBody>
          <a:bodyPr/>
          <a:lstStyle/>
          <a:p>
            <a:fld id="{1C8DDDC4-DD48-4308-A7E0-98165D63D553}" type="datetimeFigureOut">
              <a:rPr lang="lt-LT" smtClean="0"/>
              <a:pPr/>
              <a:t>2012.09.17</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1C8DDDC4-DD48-4308-A7E0-98165D63D553}" type="datetimeFigureOut">
              <a:rPr lang="lt-LT" smtClean="0"/>
              <a:pPr/>
              <a:t>2012.09.17</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Spustelėkite, jei norite keisite ruoš. pav.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Datos vietos rezervavimo ženklas 4"/>
          <p:cNvSpPr>
            <a:spLocks noGrp="1"/>
          </p:cNvSpPr>
          <p:nvPr>
            <p:ph type="dt" sz="half" idx="10"/>
          </p:nvPr>
        </p:nvSpPr>
        <p:spPr/>
        <p:txBody>
          <a:bodyPr/>
          <a:lstStyle/>
          <a:p>
            <a:fld id="{1C8DDDC4-DD48-4308-A7E0-98165D63D553}" type="datetimeFigureOut">
              <a:rPr lang="lt-LT" smtClean="0"/>
              <a:pPr/>
              <a:t>2012.09.17</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Spustelėkite, jei norite keisite ruoš. pav. stilių</a:t>
            </a:r>
            <a:endParaRPr lang="lt-LT"/>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Spustelėkite ruošinio teksto stiliams keisti</a:t>
            </a:r>
          </a:p>
        </p:txBody>
      </p:sp>
      <p:sp>
        <p:nvSpPr>
          <p:cNvPr id="5" name="Datos vietos rezervavimo ženklas 4"/>
          <p:cNvSpPr>
            <a:spLocks noGrp="1"/>
          </p:cNvSpPr>
          <p:nvPr>
            <p:ph type="dt" sz="half" idx="10"/>
          </p:nvPr>
        </p:nvSpPr>
        <p:spPr/>
        <p:txBody>
          <a:bodyPr/>
          <a:lstStyle/>
          <a:p>
            <a:fld id="{1C8DDDC4-DD48-4308-A7E0-98165D63D553}" type="datetimeFigureOut">
              <a:rPr lang="lt-LT" smtClean="0"/>
              <a:pPr/>
              <a:t>2012.09.17</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smtClean="0"/>
              <a:t>Spustelėkite, jei norite keisite ruoš. pav. stilių</a:t>
            </a:r>
            <a:endParaRPr lang="lt-LT"/>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8DDDC4-DD48-4308-A7E0-98165D63D553}" type="datetimeFigureOut">
              <a:rPr lang="lt-LT" smtClean="0"/>
              <a:pPr/>
              <a:t>2012.09.17</a:t>
            </a:fld>
            <a:endParaRPr lang="lt-LT"/>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B13EFE-0A69-4DDC-BC41-23C766984008}" type="slidenum">
              <a:rPr lang="lt-LT" smtClean="0"/>
              <a:pPr/>
              <a:t>‹#›</a:t>
            </a:fld>
            <a:endParaRPr lang="lt-LT"/>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214282" y="142852"/>
            <a:ext cx="8929718" cy="1470025"/>
          </a:xfrm>
        </p:spPr>
        <p:txBody>
          <a:bodyPr>
            <a:normAutofit fontScale="90000"/>
          </a:bodyPr>
          <a:lstStyle/>
          <a:p>
            <a:r>
              <a:rPr lang="lt-LT" b="1" dirty="0" smtClean="0"/>
              <a:t>          Vincas Mykolaitis – Putinas</a:t>
            </a:r>
            <a:r>
              <a:rPr lang="en-US" b="1" dirty="0" smtClean="0"/>
              <a:t/>
            </a:r>
            <a:br>
              <a:rPr lang="en-US" b="1" dirty="0" smtClean="0"/>
            </a:br>
            <a:r>
              <a:rPr lang="lt-LT" b="1" dirty="0" smtClean="0"/>
              <a:t>             ,,Altorių šešėly’’</a:t>
            </a:r>
            <a:r>
              <a:rPr lang="lt-LT" dirty="0" smtClean="0"/>
              <a:t/>
            </a:r>
            <a:br>
              <a:rPr lang="lt-LT" dirty="0" smtClean="0"/>
            </a:br>
            <a:endParaRPr lang="lt-LT" dirty="0"/>
          </a:p>
        </p:txBody>
      </p:sp>
      <p:pic>
        <p:nvPicPr>
          <p:cNvPr id="4" name="Paveikslėlis 3" descr="images.jpg"/>
          <p:cNvPicPr>
            <a:picLocks noChangeAspect="1"/>
          </p:cNvPicPr>
          <p:nvPr/>
        </p:nvPicPr>
        <p:blipFill>
          <a:blip r:embed="rId2" cstate="print"/>
          <a:stretch>
            <a:fillRect/>
          </a:stretch>
        </p:blipFill>
        <p:spPr>
          <a:xfrm>
            <a:off x="142844" y="1142984"/>
            <a:ext cx="3357586" cy="5326939"/>
          </a:xfrm>
          <a:prstGeom prst="rect">
            <a:avLst/>
          </a:prstGeom>
        </p:spPr>
      </p:pic>
      <p:sp>
        <p:nvSpPr>
          <p:cNvPr id="5" name="TextBox 4"/>
          <p:cNvSpPr txBox="1"/>
          <p:nvPr/>
        </p:nvSpPr>
        <p:spPr>
          <a:xfrm>
            <a:off x="3786182" y="1285860"/>
            <a:ext cx="4286280" cy="2862322"/>
          </a:xfrm>
          <a:prstGeom prst="rect">
            <a:avLst/>
          </a:prstGeom>
          <a:noFill/>
        </p:spPr>
        <p:txBody>
          <a:bodyPr wrap="square" rtlCol="0">
            <a:spAutoFit/>
          </a:bodyPr>
          <a:lstStyle/>
          <a:p>
            <a:r>
              <a:rPr lang="lt-LT" b="1" dirty="0" smtClean="0"/>
              <a:t>Didžiausias V. Mykolaičio-Putino kūrinys – psichologinis intelektualinis romanas, ypač svarbus XX a. ketvirto dešimtmečio pradžios raštijos kontekste, nes, kaip joks kitas literatūros kūrinys, atspindi filosofinį pagrindinio veikėjo santykį su gyvenamuoju laiku.</a:t>
            </a:r>
          </a:p>
          <a:p>
            <a:r>
              <a:rPr lang="lt-LT" b="1" dirty="0" smtClean="0"/>
              <a:t>Pagrindinio romano veikėjo kunigo Liudo Vasario kančios, išgyvenimai, svyravimai  ir skausmingas kelias į laisvę. </a:t>
            </a:r>
            <a:endParaRPr lang="lt-LT" b="1" dirty="0"/>
          </a:p>
        </p:txBody>
      </p:sp>
      <p:pic>
        <p:nvPicPr>
          <p:cNvPr id="6" name="Paveikslėlis 5" descr="389px-MykolaitisPutinas.jpg"/>
          <p:cNvPicPr>
            <a:picLocks noChangeAspect="1"/>
          </p:cNvPicPr>
          <p:nvPr/>
        </p:nvPicPr>
        <p:blipFill>
          <a:blip r:embed="rId3" cstate="print"/>
          <a:stretch>
            <a:fillRect/>
          </a:stretch>
        </p:blipFill>
        <p:spPr>
          <a:xfrm>
            <a:off x="6786578" y="3857628"/>
            <a:ext cx="1948489" cy="300037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642910" y="357166"/>
            <a:ext cx="7772400" cy="1470025"/>
          </a:xfrm>
        </p:spPr>
        <p:txBody>
          <a:bodyPr/>
          <a:lstStyle/>
          <a:p>
            <a:r>
              <a:rPr lang="en-US" b="1" dirty="0" err="1" smtClean="0"/>
              <a:t>Liudo</a:t>
            </a:r>
            <a:r>
              <a:rPr lang="en-US" b="1" dirty="0" smtClean="0"/>
              <a:t> </a:t>
            </a:r>
            <a:r>
              <a:rPr lang="en-US" b="1" dirty="0" err="1" smtClean="0"/>
              <a:t>Vasario</a:t>
            </a:r>
            <a:r>
              <a:rPr lang="en-US" b="1" dirty="0" smtClean="0"/>
              <a:t> </a:t>
            </a:r>
            <a:r>
              <a:rPr lang="en-US" b="1" dirty="0" err="1" smtClean="0"/>
              <a:t>moterys</a:t>
            </a:r>
            <a:endParaRPr lang="lt-LT" b="1" dirty="0"/>
          </a:p>
        </p:txBody>
      </p:sp>
      <p:sp>
        <p:nvSpPr>
          <p:cNvPr id="4" name="TextBox 3"/>
          <p:cNvSpPr txBox="1"/>
          <p:nvPr/>
        </p:nvSpPr>
        <p:spPr>
          <a:xfrm>
            <a:off x="571472" y="2071678"/>
            <a:ext cx="7215238" cy="1569660"/>
          </a:xfrm>
          <a:prstGeom prst="rect">
            <a:avLst/>
          </a:prstGeom>
          <a:noFill/>
        </p:spPr>
        <p:txBody>
          <a:bodyPr wrap="square" rtlCol="0">
            <a:spAutoFit/>
          </a:bodyPr>
          <a:lstStyle/>
          <a:p>
            <a:pPr>
              <a:buFont typeface="Arial" pitchFamily="34" charset="0"/>
              <a:buChar char="•"/>
            </a:pPr>
            <a:r>
              <a:rPr lang="lt-LT" sz="3200" dirty="0" smtClean="0"/>
              <a:t> Liudas Vasaris savo gyvenime turėjo keturias moteris :  Liucę, Nepažįstamąją, Baronienę ir, žinoma, Auksę. </a:t>
            </a:r>
            <a:endParaRPr lang="lt-LT" sz="3200" b="1"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785786" y="1"/>
            <a:ext cx="7772400" cy="1285860"/>
          </a:xfrm>
        </p:spPr>
        <p:txBody>
          <a:bodyPr/>
          <a:lstStyle/>
          <a:p>
            <a:r>
              <a:rPr lang="lt-LT" b="1" dirty="0" smtClean="0"/>
              <a:t>Liudas Vasaris ir Nepažįstamoji</a:t>
            </a:r>
            <a:endParaRPr lang="lt-LT" b="1" dirty="0"/>
          </a:p>
        </p:txBody>
      </p:sp>
      <p:sp>
        <p:nvSpPr>
          <p:cNvPr id="3" name="Paantraštė 2"/>
          <p:cNvSpPr>
            <a:spLocks noGrp="1"/>
          </p:cNvSpPr>
          <p:nvPr>
            <p:ph type="subTitle" idx="1"/>
          </p:nvPr>
        </p:nvSpPr>
        <p:spPr>
          <a:xfrm>
            <a:off x="500034" y="1214422"/>
            <a:ext cx="8286808" cy="5643578"/>
          </a:xfrm>
          <a:solidFill>
            <a:schemeClr val="bg2"/>
          </a:solidFill>
          <a:ln>
            <a:solidFill>
              <a:schemeClr val="bg2"/>
            </a:solidFill>
          </a:ln>
        </p:spPr>
        <p:txBody>
          <a:bodyPr>
            <a:normAutofit fontScale="70000" lnSpcReduction="20000"/>
          </a:bodyPr>
          <a:lstStyle/>
          <a:p>
            <a:pPr>
              <a:buFont typeface="Arial" pitchFamily="34" charset="0"/>
              <a:buChar char="•"/>
            </a:pPr>
            <a:r>
              <a:rPr lang="lt-LT" dirty="0" smtClean="0">
                <a:solidFill>
                  <a:schemeClr val="tx1"/>
                </a:solidFill>
              </a:rPr>
              <a:t> </a:t>
            </a:r>
            <a:r>
              <a:rPr lang="lt-LT" sz="2900" dirty="0" smtClean="0">
                <a:solidFill>
                  <a:schemeClr val="tx1"/>
                </a:solidFill>
              </a:rPr>
              <a:t>Liudas Vasaris pirmą kartą Nepažįstamąją sutiko mišiose</a:t>
            </a:r>
            <a:r>
              <a:rPr lang="en-US" sz="2900" dirty="0" smtClean="0">
                <a:solidFill>
                  <a:schemeClr val="tx1"/>
                </a:solidFill>
              </a:rPr>
              <a:t> (</a:t>
            </a:r>
            <a:r>
              <a:rPr lang="en-US" sz="2900" dirty="0" err="1" smtClean="0">
                <a:solidFill>
                  <a:schemeClr val="tx1"/>
                </a:solidFill>
              </a:rPr>
              <a:t>Katedroje</a:t>
            </a:r>
            <a:r>
              <a:rPr lang="en-US" sz="2900" dirty="0" smtClean="0">
                <a:solidFill>
                  <a:schemeClr val="tx1"/>
                </a:solidFill>
              </a:rPr>
              <a:t>). </a:t>
            </a:r>
            <a:r>
              <a:rPr lang="lt-LT" sz="2900" dirty="0" smtClean="0">
                <a:solidFill>
                  <a:schemeClr val="tx1"/>
                </a:solidFill>
              </a:rPr>
              <a:t>Ji </a:t>
            </a:r>
            <a:r>
              <a:rPr lang="en-US" sz="2900" dirty="0" smtClean="0">
                <a:solidFill>
                  <a:schemeClr val="tx1"/>
                </a:solidFill>
              </a:rPr>
              <a:t>-</a:t>
            </a:r>
            <a:r>
              <a:rPr lang="lt-LT" sz="2900" dirty="0" smtClean="0">
                <a:solidFill>
                  <a:schemeClr val="tx1"/>
                </a:solidFill>
              </a:rPr>
              <a:t> reali, bet kartu ir įsivaizduota moteris.</a:t>
            </a:r>
            <a:r>
              <a:rPr lang="en-US" sz="2900" dirty="0" smtClean="0">
                <a:solidFill>
                  <a:schemeClr val="tx1"/>
                </a:solidFill>
              </a:rPr>
              <a:t> </a:t>
            </a:r>
            <a:r>
              <a:rPr lang="lt-LT" sz="2900" dirty="0" smtClean="0">
                <a:solidFill>
                  <a:schemeClr val="tx1"/>
                </a:solidFill>
              </a:rPr>
              <a:t>Liudas ją regėjo </a:t>
            </a:r>
            <a:r>
              <a:rPr lang="lt-LT" sz="2900" dirty="0">
                <a:solidFill>
                  <a:schemeClr val="tx1"/>
                </a:solidFill>
              </a:rPr>
              <a:t>trumpai, bet jos siluetas </a:t>
            </a:r>
            <a:r>
              <a:rPr lang="lt-LT" sz="2900" dirty="0" smtClean="0">
                <a:solidFill>
                  <a:schemeClr val="tx1"/>
                </a:solidFill>
              </a:rPr>
              <a:t>su </a:t>
            </a:r>
            <a:r>
              <a:rPr lang="lt-LT" sz="2900" dirty="0">
                <a:solidFill>
                  <a:schemeClr val="tx1"/>
                </a:solidFill>
              </a:rPr>
              <a:t>baltu šalikėliu apjuostas kaklas paliko jam neišdildomą </a:t>
            </a:r>
            <a:r>
              <a:rPr lang="lt-LT" sz="2900" dirty="0" smtClean="0">
                <a:solidFill>
                  <a:schemeClr val="tx1"/>
                </a:solidFill>
              </a:rPr>
              <a:t>įspūdį. </a:t>
            </a:r>
            <a:endParaRPr lang="en-US" sz="2900" dirty="0" smtClean="0">
              <a:solidFill>
                <a:schemeClr val="tx1"/>
              </a:solidFill>
            </a:endParaRPr>
          </a:p>
          <a:p>
            <a:endParaRPr lang="en-US" sz="2900" dirty="0" smtClean="0">
              <a:solidFill>
                <a:schemeClr val="tx1"/>
              </a:solidFill>
            </a:endParaRPr>
          </a:p>
          <a:p>
            <a:pPr>
              <a:buFont typeface="Arial" pitchFamily="34" charset="0"/>
              <a:buChar char="•"/>
            </a:pPr>
            <a:r>
              <a:rPr lang="en-US" sz="2900" dirty="0" smtClean="0">
                <a:solidFill>
                  <a:schemeClr val="tx1"/>
                </a:solidFill>
              </a:rPr>
              <a:t> </a:t>
            </a:r>
            <a:r>
              <a:rPr lang="en-US" sz="2900" dirty="0" err="1" smtClean="0">
                <a:solidFill>
                  <a:schemeClr val="tx1"/>
                </a:solidFill>
              </a:rPr>
              <a:t>Vasaris</a:t>
            </a:r>
            <a:r>
              <a:rPr lang="en-US" sz="2900" dirty="0" smtClean="0">
                <a:solidFill>
                  <a:schemeClr val="tx1"/>
                </a:solidFill>
              </a:rPr>
              <a:t> </a:t>
            </a:r>
            <a:r>
              <a:rPr lang="lt-LT" sz="2900" dirty="0" smtClean="0">
                <a:solidFill>
                  <a:schemeClr val="tx1"/>
                </a:solidFill>
              </a:rPr>
              <a:t>nematė </a:t>
            </a:r>
            <a:r>
              <a:rPr lang="lt-LT" sz="2900" dirty="0">
                <a:solidFill>
                  <a:schemeClr val="tx1"/>
                </a:solidFill>
              </a:rPr>
              <a:t>jos veido aiškiai, tačiau jam užteko </a:t>
            </a:r>
            <a:r>
              <a:rPr lang="lt-LT" sz="2900" dirty="0" smtClean="0">
                <a:solidFill>
                  <a:schemeClr val="tx1"/>
                </a:solidFill>
              </a:rPr>
              <a:t>tiek, </a:t>
            </a:r>
            <a:r>
              <a:rPr lang="lt-LT" sz="2900" dirty="0">
                <a:solidFill>
                  <a:schemeClr val="tx1"/>
                </a:solidFill>
              </a:rPr>
              <a:t>kiek jis matė, kad tai būtų antra </a:t>
            </a:r>
            <a:r>
              <a:rPr lang="lt-LT" sz="2900" dirty="0" smtClean="0">
                <a:solidFill>
                  <a:schemeClr val="tx1"/>
                </a:solidFill>
              </a:rPr>
              <a:t>moteris, </a:t>
            </a:r>
            <a:r>
              <a:rPr lang="lt-LT" sz="2900" dirty="0">
                <a:solidFill>
                  <a:schemeClr val="tx1"/>
                </a:solidFill>
              </a:rPr>
              <a:t>sukėlusi jam dvejones. </a:t>
            </a:r>
            <a:r>
              <a:rPr lang="lt-LT" sz="2900" dirty="0" smtClean="0">
                <a:solidFill>
                  <a:schemeClr val="tx1"/>
                </a:solidFill>
              </a:rPr>
              <a:t> Gerai, kad Liudas Vasaris atsispyrė pagundai susidurti su ja akis į akį: “Tas jo neišdrįsimas pažvelgti iš arti į jos veidą, galbūt, išgelbėjo nuo kartaus žlugimo gražiausią jo jaunystės viziją, kuri dar ilgai saugojo jautrią ir pavojingą jo dvasios kertelę.” </a:t>
            </a:r>
            <a:endParaRPr lang="en-US" sz="2900" dirty="0" smtClean="0">
              <a:solidFill>
                <a:schemeClr val="tx1"/>
              </a:solidFill>
            </a:endParaRPr>
          </a:p>
          <a:p>
            <a:endParaRPr lang="en-US" sz="2900" dirty="0" smtClean="0">
              <a:solidFill>
                <a:schemeClr val="tx1"/>
              </a:solidFill>
            </a:endParaRPr>
          </a:p>
          <a:p>
            <a:pPr>
              <a:buFont typeface="Arial" pitchFamily="34" charset="0"/>
              <a:buChar char="•"/>
            </a:pPr>
            <a:r>
              <a:rPr lang="en-US" sz="2900" dirty="0" smtClean="0">
                <a:solidFill>
                  <a:schemeClr val="tx1"/>
                </a:solidFill>
              </a:rPr>
              <a:t> </a:t>
            </a:r>
            <a:r>
              <a:rPr lang="lt-LT" sz="2900" dirty="0" smtClean="0">
                <a:solidFill>
                  <a:schemeClr val="tx1"/>
                </a:solidFill>
              </a:rPr>
              <a:t>Ši beveik nežemiška jaunojo poeto mūza ir paskatino kurti, apdainuoti jos nuostabų grožį ir paslaptingumą. Ji tapo nepažįstamo ir traukiančio moteriškumo simboliu</a:t>
            </a:r>
            <a:r>
              <a:rPr lang="en-US" sz="2900" dirty="0" smtClean="0">
                <a:solidFill>
                  <a:schemeClr val="tx1"/>
                </a:solidFill>
              </a:rPr>
              <a:t>, </a:t>
            </a:r>
            <a:r>
              <a:rPr lang="en-US" sz="2900" dirty="0" err="1" smtClean="0">
                <a:solidFill>
                  <a:schemeClr val="tx1"/>
                </a:solidFill>
              </a:rPr>
              <a:t>ta</a:t>
            </a:r>
            <a:r>
              <a:rPr lang="lt-LT" sz="2900" dirty="0" err="1" smtClean="0">
                <a:solidFill>
                  <a:schemeClr val="tx1"/>
                </a:solidFill>
              </a:rPr>
              <a:t>čiau</a:t>
            </a:r>
            <a:r>
              <a:rPr lang="lt-LT" sz="2900" dirty="0" smtClean="0">
                <a:solidFill>
                  <a:schemeClr val="tx1"/>
                </a:solidFill>
              </a:rPr>
              <a:t> Liudui atrodo ji esąs nepasiekiamo idealo. Ji buvo mistika, buvo kažkas ko galbūt nėra, bet mintyse įstrigo giliai. Todėl Vasaris ėmė savo gyvenime sutiktas moteris lyginti</a:t>
            </a:r>
            <a:r>
              <a:rPr lang="lt-LT" sz="2900" dirty="0">
                <a:solidFill>
                  <a:schemeClr val="tx1"/>
                </a:solidFill>
              </a:rPr>
              <a:t>, pats baimindamas savo minčių, nes tam prieštaravo jo pašaukimas. </a:t>
            </a:r>
            <a:r>
              <a:rPr lang="en-US" sz="2900" dirty="0" smtClean="0">
                <a:solidFill>
                  <a:schemeClr val="tx1"/>
                </a:solidFill>
              </a:rPr>
              <a:t/>
            </a:r>
            <a:br>
              <a:rPr lang="en-US" sz="2900" dirty="0" smtClean="0">
                <a:solidFill>
                  <a:schemeClr val="tx1"/>
                </a:solidFill>
              </a:rPr>
            </a:br>
            <a:endParaRPr lang="en-US" sz="2900" dirty="0" smtClean="0">
              <a:solidFill>
                <a:schemeClr val="tx1"/>
              </a:solidFill>
            </a:endParaRPr>
          </a:p>
          <a:p>
            <a:pPr>
              <a:buFont typeface="Arial" pitchFamily="34" charset="0"/>
              <a:buChar char="•"/>
            </a:pPr>
            <a:r>
              <a:rPr lang="en-US" sz="2900" dirty="0" smtClean="0">
                <a:solidFill>
                  <a:schemeClr val="tx1"/>
                </a:solidFill>
              </a:rPr>
              <a:t> </a:t>
            </a:r>
            <a:r>
              <a:rPr lang="lt-LT" sz="2900" dirty="0" smtClean="0">
                <a:solidFill>
                  <a:schemeClr val="tx1"/>
                </a:solidFill>
              </a:rPr>
              <a:t>Nepažįstamąją </a:t>
            </a:r>
            <a:r>
              <a:rPr lang="lt-LT" sz="2900" dirty="0">
                <a:solidFill>
                  <a:schemeClr val="tx1"/>
                </a:solidFill>
              </a:rPr>
              <a:t>jis regėjo </a:t>
            </a:r>
            <a:r>
              <a:rPr lang="lt-LT" sz="2900">
                <a:solidFill>
                  <a:schemeClr val="tx1"/>
                </a:solidFill>
              </a:rPr>
              <a:t>dar </a:t>
            </a:r>
            <a:r>
              <a:rPr lang="lt-LT" sz="2900" smtClean="0">
                <a:solidFill>
                  <a:schemeClr val="tx1"/>
                </a:solidFill>
              </a:rPr>
              <a:t>kelissyk</a:t>
            </a:r>
            <a:r>
              <a:rPr lang="lt-LT" sz="2900" dirty="0">
                <a:solidFill>
                  <a:schemeClr val="tx1"/>
                </a:solidFill>
              </a:rPr>
              <a:t>, bet taip ir neišdrįso pažiūrėti į ją iš arti, nors to labai troško. Vėliau, ji kaip </a:t>
            </a:r>
            <a:r>
              <a:rPr lang="lt-LT" sz="2900" dirty="0" smtClean="0">
                <a:solidFill>
                  <a:schemeClr val="tx1"/>
                </a:solidFill>
              </a:rPr>
              <a:t>netikėtai atsirado </a:t>
            </a:r>
            <a:r>
              <a:rPr lang="lt-LT" sz="2900" dirty="0">
                <a:solidFill>
                  <a:schemeClr val="tx1"/>
                </a:solidFill>
              </a:rPr>
              <a:t>jo gyvenime taip ir </a:t>
            </a:r>
            <a:r>
              <a:rPr lang="lt-LT" sz="2900" dirty="0" smtClean="0">
                <a:solidFill>
                  <a:schemeClr val="tx1"/>
                </a:solidFill>
              </a:rPr>
              <a:t>dingo.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857224" y="0"/>
            <a:ext cx="7772400" cy="1255735"/>
          </a:xfrm>
        </p:spPr>
        <p:txBody>
          <a:bodyPr/>
          <a:lstStyle/>
          <a:p>
            <a:r>
              <a:rPr lang="lt-LT" b="1" dirty="0" smtClean="0"/>
              <a:t>Liudas Vasaris ir Baronienė</a:t>
            </a:r>
            <a:endParaRPr lang="lt-LT" b="1" dirty="0"/>
          </a:p>
        </p:txBody>
      </p:sp>
      <p:sp>
        <p:nvSpPr>
          <p:cNvPr id="3" name="Paantraštė 2"/>
          <p:cNvSpPr>
            <a:spLocks noGrp="1"/>
          </p:cNvSpPr>
          <p:nvPr>
            <p:ph type="subTitle" idx="1"/>
          </p:nvPr>
        </p:nvSpPr>
        <p:spPr>
          <a:xfrm>
            <a:off x="285720" y="1142984"/>
            <a:ext cx="8643998" cy="5429288"/>
          </a:xfrm>
        </p:spPr>
        <p:txBody>
          <a:bodyPr>
            <a:normAutofit fontScale="62500" lnSpcReduction="20000"/>
          </a:bodyPr>
          <a:lstStyle/>
          <a:p>
            <a:pPr>
              <a:buFont typeface="Arial" pitchFamily="34" charset="0"/>
              <a:buChar char="•"/>
            </a:pPr>
            <a:r>
              <a:rPr lang="lt-LT" dirty="0" smtClean="0">
                <a:solidFill>
                  <a:schemeClr val="tx1"/>
                </a:solidFill>
              </a:rPr>
              <a:t> </a:t>
            </a:r>
            <a:r>
              <a:rPr lang="en-US" dirty="0" smtClean="0">
                <a:solidFill>
                  <a:schemeClr val="tx1"/>
                </a:solidFill>
              </a:rPr>
              <a:t> </a:t>
            </a:r>
            <a:r>
              <a:rPr lang="lt-LT" dirty="0" smtClean="0">
                <a:solidFill>
                  <a:schemeClr val="tx1"/>
                </a:solidFill>
              </a:rPr>
              <a:t>Liudas Vasaris norėjęs užmiršti Liucę susipažino su Baronienę.</a:t>
            </a:r>
            <a:r>
              <a:rPr lang="lt-LT" dirty="0" smtClean="0"/>
              <a:t> </a:t>
            </a:r>
            <a:r>
              <a:rPr lang="lt-LT" sz="3100" dirty="0" smtClean="0">
                <a:solidFill>
                  <a:schemeClr val="tx1"/>
                </a:solidFill>
              </a:rPr>
              <a:t>Pirmą kartą jis Baronienę susitiko šuoliuojančią lyg amazonę ant žirgo. </a:t>
            </a:r>
            <a:r>
              <a:rPr lang="lt-LT" dirty="0" smtClean="0">
                <a:solidFill>
                  <a:schemeClr val="tx1"/>
                </a:solidFill>
              </a:rPr>
              <a:t>Tai </a:t>
            </a:r>
            <a:r>
              <a:rPr lang="lt-LT" dirty="0">
                <a:solidFill>
                  <a:schemeClr val="tx1"/>
                </a:solidFill>
              </a:rPr>
              <a:t>buvo fatališka moteris. Brandi, išsilavinusi , protinga. Tokios Vasaris dar nebuvo sutikęs, tad ji jam labai patiko. Ir ta pažintis Liudui buvo tarsi vaikiškos pasakos išsipildymas. </a:t>
            </a:r>
            <a:r>
              <a:rPr lang="lt-LT" dirty="0" smtClean="0">
                <a:solidFill>
                  <a:schemeClr val="tx1"/>
                </a:solidFill>
              </a:rPr>
              <a:t> Ji nusprendė "rimtai užsiimti" kunigėliu, parodyti jam tikrą gyvenimą, atverti tikrą pasaulį.</a:t>
            </a:r>
            <a:r>
              <a:rPr lang="en-US" dirty="0" smtClean="0">
                <a:solidFill>
                  <a:schemeClr val="tx1"/>
                </a:solidFill>
              </a:rPr>
              <a:t/>
            </a:r>
            <a:br>
              <a:rPr lang="en-US" dirty="0" smtClean="0">
                <a:solidFill>
                  <a:schemeClr val="tx1"/>
                </a:solidFill>
              </a:rPr>
            </a:br>
            <a:r>
              <a:rPr lang="lt-LT" dirty="0" smtClean="0">
                <a:solidFill>
                  <a:schemeClr val="tx1"/>
                </a:solidFill>
              </a:rPr>
              <a:t> </a:t>
            </a:r>
            <a:endParaRPr lang="en-US" dirty="0" smtClean="0">
              <a:solidFill>
                <a:schemeClr val="tx1"/>
              </a:solidFill>
            </a:endParaRPr>
          </a:p>
          <a:p>
            <a:pPr>
              <a:buFont typeface="Arial" pitchFamily="34" charset="0"/>
              <a:buChar char="•"/>
            </a:pPr>
            <a:r>
              <a:rPr lang="en-US" dirty="0" smtClean="0">
                <a:solidFill>
                  <a:schemeClr val="tx1"/>
                </a:solidFill>
              </a:rPr>
              <a:t> </a:t>
            </a:r>
            <a:r>
              <a:rPr lang="lt-LT" dirty="0" smtClean="0">
                <a:solidFill>
                  <a:schemeClr val="tx1"/>
                </a:solidFill>
              </a:rPr>
              <a:t>Turtinga </a:t>
            </a:r>
            <a:r>
              <a:rPr lang="en-US" dirty="0" smtClean="0">
                <a:solidFill>
                  <a:schemeClr val="tx1"/>
                </a:solidFill>
              </a:rPr>
              <a:t>B</a:t>
            </a:r>
            <a:r>
              <a:rPr lang="lt-LT" dirty="0" err="1" smtClean="0">
                <a:solidFill>
                  <a:schemeClr val="tx1"/>
                </a:solidFill>
              </a:rPr>
              <a:t>aronienės</a:t>
            </a:r>
            <a:r>
              <a:rPr lang="lt-LT" dirty="0" smtClean="0">
                <a:solidFill>
                  <a:schemeClr val="tx1"/>
                </a:solidFill>
              </a:rPr>
              <a:t> biblioteka buvo pirmasis susidūrimas su pasaulietinės literatūros lobynais. Baronienė jį mokė, kad nevengtų žmogiškųjų jausmų, nes poetas pirmiausia turi būti žmogus. Turi viską pajusti pats, o tik paskui perteikti savo išgyvenimus popieriaus lape, priešingu atveju jo eilės bus, netikros, maža vertės turinčios ir nejaudins kitų. </a:t>
            </a:r>
            <a:r>
              <a:rPr lang="en-US" dirty="0" smtClean="0">
                <a:solidFill>
                  <a:schemeClr val="tx1"/>
                </a:solidFill>
              </a:rPr>
              <a:t/>
            </a:r>
            <a:br>
              <a:rPr lang="en-US" dirty="0" smtClean="0">
                <a:solidFill>
                  <a:schemeClr val="tx1"/>
                </a:solidFill>
              </a:rPr>
            </a:br>
            <a:endParaRPr lang="en-US" dirty="0" smtClean="0">
              <a:solidFill>
                <a:schemeClr val="tx1"/>
              </a:solidFill>
            </a:endParaRPr>
          </a:p>
          <a:p>
            <a:pPr>
              <a:buFont typeface="Arial" pitchFamily="34" charset="0"/>
              <a:buChar char="•"/>
            </a:pPr>
            <a:r>
              <a:rPr lang="en-US" dirty="0" smtClean="0">
                <a:solidFill>
                  <a:schemeClr val="tx1"/>
                </a:solidFill>
              </a:rPr>
              <a:t> </a:t>
            </a:r>
            <a:r>
              <a:rPr lang="lt-LT" dirty="0" smtClean="0">
                <a:solidFill>
                  <a:schemeClr val="tx1"/>
                </a:solidFill>
              </a:rPr>
              <a:t>Nuo pat vaikystės Liudą žavėjo dvaras, todėl dabar jis galėjo džiaugtis išsipildžiusia savo svajone, gėrėtis nuostabia ir rafinuota jo šeimininke.  Didžiulę įtaka turinti baronienė </a:t>
            </a:r>
            <a:r>
              <a:rPr lang="lt-LT" dirty="0" err="1" smtClean="0">
                <a:solidFill>
                  <a:schemeClr val="tx1"/>
                </a:solidFill>
              </a:rPr>
              <a:t>Rainakienė</a:t>
            </a:r>
            <a:r>
              <a:rPr lang="lt-LT" dirty="0" smtClean="0">
                <a:solidFill>
                  <a:schemeClr val="tx1"/>
                </a:solidFill>
              </a:rPr>
              <a:t> kartą jam pasako: “Dievas tave sutvėrė poetu, o kunigai ir vyskupai — kunigu, todėl visų pirma tu esi poetas, o po to kunigas.” Taip padrąsintas Liudas Vasaris laisviau rašo </a:t>
            </a:r>
            <a:r>
              <a:rPr lang="lt-LT" dirty="0" err="1" smtClean="0">
                <a:solidFill>
                  <a:schemeClr val="tx1"/>
                </a:solidFill>
              </a:rPr>
              <a:t>eilėrasčius</a:t>
            </a:r>
            <a:r>
              <a:rPr lang="lt-LT" dirty="0" smtClean="0">
                <a:solidFill>
                  <a:schemeClr val="tx1"/>
                </a:solidFill>
              </a:rPr>
              <a:t>, kuriuose atsispindi vidiniai konfliktai ir kančios. </a:t>
            </a: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lt-LT" dirty="0" smtClean="0">
                <a:solidFill>
                  <a:schemeClr val="tx1"/>
                </a:solidFill>
              </a:rPr>
              <a:t>.</a:t>
            </a:r>
            <a:endParaRPr lang="lt-LT"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214282" y="214290"/>
            <a:ext cx="8786874" cy="6215106"/>
          </a:xfrm>
        </p:spPr>
        <p:txBody>
          <a:bodyPr>
            <a:normAutofit/>
          </a:bodyPr>
          <a:lstStyle/>
          <a:p>
            <a:r>
              <a:rPr lang="lt-LT" sz="2400" dirty="0" smtClean="0"/>
              <a:t>Norėdama, kad nežūtų talentingas poetas, </a:t>
            </a:r>
            <a:r>
              <a:rPr lang="lt-LT" sz="2400" dirty="0" err="1" smtClean="0"/>
              <a:t>Rainakienė</a:t>
            </a:r>
            <a:r>
              <a:rPr lang="lt-LT" sz="2400" dirty="0" smtClean="0"/>
              <a:t>, būdama gera psichologė ir puikiai mokanti bendrauti su žmonėmis, visaip stengiasi įrodyti poeto pranašumą prieš kunigą. Tai ji paragino Vasarį kurti, nes "kunigų jūs turite daug, o poetų maža. Esi poetas, tai šalin visi kompromisai...” </a:t>
            </a:r>
            <a:endParaRPr lang="en-US" sz="2400" dirty="0" smtClean="0"/>
          </a:p>
          <a:p>
            <a:r>
              <a:rPr lang="lt-LT" sz="2400" dirty="0" smtClean="0"/>
              <a:t>Ji bandė suvilioti Vasarį, bet jis buvo atsparus jos vilionėms, ir čia jam pirmoje vietoje buvo kunigystė. Taip pat Baronienė nevengė  šypsotis ar intriguoti sutanotąjį jaunuolį kalbomis apie meilę ir aistrą, nevengė bučinių ir glamonių. Ji žavėjo jį savo moteriškumu, protu ir išmintimi. Tačiau ilgainiui Baronienė sukėlė dar daugiau minčių Liudui. Jiedu pagaliau pripažino mylį vienas kitą, draugiškai, nuoširdžiai, kurioje erotika buvo nereikalinga ir svarbiausia tai netrukdė kunigystei</a:t>
            </a:r>
            <a:endParaRPr lang="lt-LT"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antraštė 2"/>
          <p:cNvSpPr>
            <a:spLocks noGrp="1"/>
          </p:cNvSpPr>
          <p:nvPr>
            <p:ph type="subTitle" idx="1"/>
          </p:nvPr>
        </p:nvSpPr>
        <p:spPr>
          <a:xfrm>
            <a:off x="2743200" y="5857892"/>
            <a:ext cx="6400800" cy="714380"/>
          </a:xfrm>
        </p:spPr>
        <p:txBody>
          <a:bodyPr>
            <a:normAutofit fontScale="92500"/>
          </a:bodyPr>
          <a:lstStyle/>
          <a:p>
            <a:r>
              <a:rPr lang="lt-LT" dirty="0" smtClean="0"/>
              <a:t>Darbą parengė : Eisvydė </a:t>
            </a:r>
            <a:r>
              <a:rPr lang="lt-LT" dirty="0" err="1" smtClean="0"/>
              <a:t>Jurkevičiūtė</a:t>
            </a:r>
            <a:r>
              <a:rPr lang="lt-LT" dirty="0" smtClean="0"/>
              <a:t> </a:t>
            </a:r>
            <a:r>
              <a:rPr lang="lt-LT" dirty="0" err="1" smtClean="0"/>
              <a:t>IVė</a:t>
            </a:r>
            <a:endParaRPr lang="lt-LT"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143</TotalTime>
  <Words>409</Words>
  <Application>Microsoft Office PowerPoint</Application>
  <PresentationFormat>Demonstracija ekrane (4:3)</PresentationFormat>
  <Paragraphs>19</Paragraphs>
  <Slides>6</Slides>
  <Notes>0</Notes>
  <HiddenSlides>0</HiddenSlides>
  <MMClips>0</MMClips>
  <ScaleCrop>false</ScaleCrop>
  <HeadingPairs>
    <vt:vector size="4" baseType="variant">
      <vt:variant>
        <vt:lpstr>Tema</vt:lpstr>
      </vt:variant>
      <vt:variant>
        <vt:i4>1</vt:i4>
      </vt:variant>
      <vt:variant>
        <vt:lpstr>Skaidrių pavadinimai</vt:lpstr>
      </vt:variant>
      <vt:variant>
        <vt:i4>6</vt:i4>
      </vt:variant>
    </vt:vector>
  </HeadingPairs>
  <TitlesOfParts>
    <vt:vector size="7" baseType="lpstr">
      <vt:lpstr>Office tema</vt:lpstr>
      <vt:lpstr>          Vincas Mykolaitis – Putinas              ,,Altorių šešėly’’ </vt:lpstr>
      <vt:lpstr>Liudo Vasario moterys</vt:lpstr>
      <vt:lpstr>Liudas Vasaris ir Nepažįstamoji</vt:lpstr>
      <vt:lpstr>Liudas Vasaris ir Baronienė</vt:lpstr>
      <vt:lpstr>Skaidrė 5</vt:lpstr>
      <vt:lpstr>Skaidrė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Vincas Mykolaitis – Putinas  „Altorių šešėly" </dc:title>
  <cp:lastModifiedBy>vartotojas</cp:lastModifiedBy>
  <cp:revision>22</cp:revision>
  <dcterms:modified xsi:type="dcterms:W3CDTF">2012-09-17T11:23:40Z</dcterms:modified>
</cp:coreProperties>
</file>