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4" r:id="rId6"/>
    <p:sldId id="260" r:id="rId7"/>
    <p:sldId id="262" r:id="rId8"/>
    <p:sldId id="263" r:id="rId9"/>
    <p:sldId id="265" r:id="rId10"/>
    <p:sldId id="266" r:id="rId11"/>
    <p:sldId id="267" r:id="rId12"/>
    <p:sldId id="268" r:id="rId13"/>
    <p:sldId id="269" r:id="rId14"/>
    <p:sldId id="270" r:id="rId15"/>
    <p:sldId id="257" r:id="rId16"/>
    <p:sldId id="271" r:id="rId17"/>
    <p:sldId id="272" r:id="rId18"/>
    <p:sldId id="273" r:id="rId19"/>
    <p:sldId id="274" r:id="rId20"/>
    <p:sldId id="275" r:id="rId21"/>
    <p:sldId id="276" r:id="rId2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Vidutinis stilius 4 – paryškinima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8782" autoAdjust="0"/>
  </p:normalViewPr>
  <p:slideViewPr>
    <p:cSldViewPr>
      <p:cViewPr>
        <p:scale>
          <a:sx n="107" d="100"/>
          <a:sy n="107" d="100"/>
        </p:scale>
        <p:origin x="-5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2B644BE-D0C6-4F13-B959-3A8ECDA435D3}" type="datetimeFigureOut">
              <a:rPr lang="lt-LT" smtClean="0"/>
              <a:t>2014.11.09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303494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2B644BE-D0C6-4F13-B959-3A8ECDA435D3}" type="datetimeFigureOut">
              <a:rPr lang="lt-LT" smtClean="0"/>
              <a:t>2014.11.09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396702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2B644BE-D0C6-4F13-B959-3A8ECDA435D3}" type="datetimeFigureOut">
              <a:rPr lang="lt-LT" smtClean="0"/>
              <a:t>2014.11.09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240363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2B644BE-D0C6-4F13-B959-3A8ECDA435D3}" type="datetimeFigureOut">
              <a:rPr lang="lt-LT" smtClean="0"/>
              <a:t>2014.11.09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95522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2B644BE-D0C6-4F13-B959-3A8ECDA435D3}" type="datetimeFigureOut">
              <a:rPr lang="lt-LT" smtClean="0"/>
              <a:t>2014.11.09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289862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2B644BE-D0C6-4F13-B959-3A8ECDA435D3}" type="datetimeFigureOut">
              <a:rPr lang="lt-LT" smtClean="0"/>
              <a:t>2014.11.09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366606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2B644BE-D0C6-4F13-B959-3A8ECDA435D3}" type="datetimeFigureOut">
              <a:rPr lang="lt-LT" smtClean="0"/>
              <a:t>2014.11.09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261127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2B644BE-D0C6-4F13-B959-3A8ECDA435D3}" type="datetimeFigureOut">
              <a:rPr lang="lt-LT" smtClean="0"/>
              <a:t>2014.11.09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260398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2B644BE-D0C6-4F13-B959-3A8ECDA435D3}" type="datetimeFigureOut">
              <a:rPr lang="lt-LT" smtClean="0"/>
              <a:t>2014.11.09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6144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2B644BE-D0C6-4F13-B959-3A8ECDA435D3}" type="datetimeFigureOut">
              <a:rPr lang="lt-LT" smtClean="0"/>
              <a:t>2014.11.09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44077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2B644BE-D0C6-4F13-B959-3A8ECDA435D3}" type="datetimeFigureOut">
              <a:rPr lang="lt-LT" smtClean="0"/>
              <a:t>2014.11.09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D013099-82F5-42BB-900F-221C90457F2D}" type="slidenum">
              <a:rPr lang="lt-LT" smtClean="0"/>
              <a:t>‹#›</a:t>
            </a:fld>
            <a:endParaRPr lang="lt-LT"/>
          </a:p>
        </p:txBody>
      </p:sp>
    </p:spTree>
    <p:extLst>
      <p:ext uri="{BB962C8B-B14F-4D97-AF65-F5344CB8AC3E}">
        <p14:creationId xmlns:p14="http://schemas.microsoft.com/office/powerpoint/2010/main" val="423327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44BE-D0C6-4F13-B959-3A8ECDA435D3}" type="datetimeFigureOut">
              <a:rPr lang="lt-LT" smtClean="0"/>
              <a:t>2014.11.09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13099-82F5-42BB-900F-221C90457F2D}" type="slidenum">
              <a:rPr lang="lt-LT" smtClean="0"/>
              <a:t>‹#›</a:t>
            </a:fld>
            <a:endParaRPr lang="lt-LT"/>
          </a:p>
        </p:txBody>
      </p:sp>
    </p:spTree>
    <p:extLst>
      <p:ext uri="{BB962C8B-B14F-4D97-AF65-F5344CB8AC3E}">
        <p14:creationId xmlns:p14="http://schemas.microsoft.com/office/powerpoint/2010/main" val="1428672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style>
          <a:lnRef idx="1">
            <a:schemeClr val="accent3"/>
          </a:lnRef>
          <a:fillRef idx="2">
            <a:schemeClr val="accent3"/>
          </a:fillRef>
          <a:effectRef idx="1">
            <a:schemeClr val="accent3"/>
          </a:effectRef>
          <a:fontRef idx="minor">
            <a:schemeClr val="dk1"/>
          </a:fontRef>
        </p:style>
        <p:txBody>
          <a:bodyPr/>
          <a:lstStyle/>
          <a:p>
            <a:r>
              <a:rPr lang="lt-LT" b="1" dirty="0"/>
              <a:t>Literatūra išaukština </a:t>
            </a:r>
            <a:r>
              <a:rPr lang="lt-LT" b="1" dirty="0">
                <a:solidFill>
                  <a:srgbClr val="C00000"/>
                </a:solidFill>
              </a:rPr>
              <a:t>žmogaus </a:t>
            </a:r>
            <a:r>
              <a:rPr lang="lt-LT" b="1" dirty="0"/>
              <a:t>siekį kurti </a:t>
            </a:r>
            <a:r>
              <a:rPr lang="lt-LT" b="1" dirty="0">
                <a:solidFill>
                  <a:srgbClr val="00B050"/>
                </a:solidFill>
                <a:effectLst>
                  <a:outerShdw blurRad="38100" dist="38100" dir="2700000" algn="tl">
                    <a:srgbClr val="000000">
                      <a:alpha val="43137"/>
                    </a:srgbClr>
                  </a:outerShdw>
                </a:effectLst>
              </a:rPr>
              <a:t>tobulesnį </a:t>
            </a:r>
            <a:r>
              <a:rPr lang="lt-LT" b="1" dirty="0">
                <a:solidFill>
                  <a:srgbClr val="7030A0"/>
                </a:solidFill>
                <a:effectLst>
                  <a:outerShdw blurRad="38100" dist="38100" dir="2700000" algn="tl">
                    <a:srgbClr val="000000">
                      <a:alpha val="43137"/>
                    </a:srgbClr>
                  </a:outerShdw>
                </a:effectLst>
              </a:rPr>
              <a:t>pasaulį</a:t>
            </a:r>
            <a:endParaRPr lang="lt-LT" dirty="0">
              <a:solidFill>
                <a:srgbClr val="7030A0"/>
              </a:solidFill>
              <a:effectLst>
                <a:outerShdw blurRad="38100" dist="38100" dir="2700000" algn="tl">
                  <a:srgbClr val="000000">
                    <a:alpha val="43137"/>
                  </a:srgbClr>
                </a:outerShdw>
              </a:effectLst>
            </a:endParaRPr>
          </a:p>
        </p:txBody>
      </p:sp>
      <p:sp>
        <p:nvSpPr>
          <p:cNvPr id="3" name="Antrinis pavadinimas 2"/>
          <p:cNvSpPr>
            <a:spLocks noGrp="1"/>
          </p:cNvSpPr>
          <p:nvPr>
            <p:ph type="subTitle" idx="1"/>
          </p:nvPr>
        </p:nvSpPr>
        <p:spPr/>
        <p:txBody>
          <a:bodyPr/>
          <a:lstStyle/>
          <a:p>
            <a:r>
              <a:rPr lang="lt-LT" b="1" dirty="0" smtClean="0">
                <a:solidFill>
                  <a:srgbClr val="002060"/>
                </a:solidFill>
                <a:effectLst>
                  <a:outerShdw blurRad="38100" dist="38100" dir="2700000" algn="tl">
                    <a:srgbClr val="000000">
                      <a:alpha val="43137"/>
                    </a:srgbClr>
                  </a:outerShdw>
                </a:effectLst>
              </a:rPr>
              <a:t>LITERATŪRINIS RAŠINYS</a:t>
            </a:r>
            <a:endParaRPr lang="lt-LT" b="1" dirty="0">
              <a:solidFill>
                <a:srgbClr val="002060"/>
              </a:solidFill>
              <a:effectLst>
                <a:outerShdw blurRad="38100" dist="38100" dir="2700000" algn="tl">
                  <a:srgbClr val="000000">
                    <a:alpha val="43137"/>
                  </a:srgbClr>
                </a:outerShdw>
              </a:effectLst>
            </a:endParaRPr>
          </a:p>
        </p:txBody>
      </p:sp>
      <p:pic>
        <p:nvPicPr>
          <p:cNvPr id="5122" name="Picture 2" descr="http://upload.wikimedia.org/wikipedia/commons/c/cd/LARGE_elevation-1080x1080-animated72step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1" y="116632"/>
            <a:ext cx="1882031" cy="188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70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1"/>
          <p:cNvSpPr txBox="1">
            <a:spLocks noGrp="1"/>
          </p:cNvSpPr>
          <p:nvPr>
            <p:ph type="title"/>
          </p:nvPr>
        </p:nvSpPr>
        <p:spPr>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lt-LT" b="1" dirty="0" smtClean="0">
                <a:solidFill>
                  <a:srgbClr val="7030A0"/>
                </a:solidFill>
                <a:effectLst>
                  <a:outerShdw blurRad="38100" dist="38100" dir="2700000" algn="tl">
                    <a:srgbClr val="000000">
                      <a:alpha val="43137"/>
                    </a:srgbClr>
                  </a:outerShdw>
                </a:effectLst>
              </a:rPr>
              <a:t>Kaip</a:t>
            </a:r>
            <a:r>
              <a:rPr lang="lt-LT" b="1" dirty="0" smtClean="0"/>
              <a:t> </a:t>
            </a:r>
            <a:r>
              <a:rPr lang="lt-LT" b="1" u="sng" dirty="0" smtClean="0"/>
              <a:t>literatūra</a:t>
            </a:r>
            <a:r>
              <a:rPr lang="lt-LT" b="1" dirty="0" smtClean="0"/>
              <a:t> išaukština </a:t>
            </a:r>
            <a:r>
              <a:rPr lang="lt-LT" b="1" dirty="0" smtClean="0">
                <a:solidFill>
                  <a:srgbClr val="C00000"/>
                </a:solidFill>
              </a:rPr>
              <a:t>žmogaus </a:t>
            </a:r>
            <a:r>
              <a:rPr lang="lt-LT" b="1" dirty="0" smtClean="0"/>
              <a:t>siekį kurti </a:t>
            </a:r>
            <a:r>
              <a:rPr lang="lt-LT" b="1" dirty="0" smtClean="0">
                <a:solidFill>
                  <a:srgbClr val="00B050"/>
                </a:solidFill>
                <a:effectLst>
                  <a:outerShdw blurRad="38100" dist="38100" dir="2700000" algn="tl">
                    <a:srgbClr val="000000">
                      <a:alpha val="43137"/>
                    </a:srgbClr>
                  </a:outerShdw>
                </a:effectLst>
              </a:rPr>
              <a:t>tobulesnį </a:t>
            </a:r>
            <a:r>
              <a:rPr lang="lt-LT" b="1" dirty="0" smtClean="0">
                <a:solidFill>
                  <a:srgbClr val="7030A0"/>
                </a:solidFill>
                <a:effectLst>
                  <a:outerShdw blurRad="38100" dist="38100" dir="2700000" algn="tl">
                    <a:srgbClr val="000000">
                      <a:alpha val="43137"/>
                    </a:srgbClr>
                  </a:outerShdw>
                </a:effectLst>
              </a:rPr>
              <a:t>pasaulį?</a:t>
            </a:r>
            <a:endParaRPr lang="lt-LT" dirty="0">
              <a:solidFill>
                <a:srgbClr val="7030A0"/>
              </a:solidFill>
              <a:effectLst>
                <a:outerShdw blurRad="38100" dist="38100" dir="2700000" algn="tl">
                  <a:srgbClr val="000000">
                    <a:alpha val="43137"/>
                  </a:srgbClr>
                </a:outerShdw>
              </a:effectLst>
            </a:endParaRPr>
          </a:p>
        </p:txBody>
      </p:sp>
      <p:pic>
        <p:nvPicPr>
          <p:cNvPr id="1026" name="Picture 2" descr="http://pixabay.com/static/uploads/photo/2013/07/18/10/58/man-163693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707" y="1583793"/>
            <a:ext cx="3765478" cy="46859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4221" y="1768460"/>
            <a:ext cx="243143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 </a:t>
            </a:r>
            <a:r>
              <a:rPr lang="lt-LT" sz="3200" dirty="0">
                <a:latin typeface="Tahoma" panose="020B0604030504040204" pitchFamily="34" charset="0"/>
                <a:ea typeface="Tahoma" panose="020B0604030504040204" pitchFamily="34" charset="0"/>
                <a:cs typeface="Tahoma" panose="020B0604030504040204" pitchFamily="34" charset="0"/>
              </a:rPr>
              <a:t>Š</a:t>
            </a:r>
            <a:r>
              <a:rPr lang="lt-LT" sz="3200" dirty="0" smtClean="0">
                <a:latin typeface="Tahoma" panose="020B0604030504040204" pitchFamily="34" charset="0"/>
                <a:ea typeface="Tahoma" panose="020B0604030504040204" pitchFamily="34" charset="0"/>
                <a:cs typeface="Tahoma" panose="020B0604030504040204" pitchFamily="34" charset="0"/>
              </a:rPr>
              <a:t>ekspyras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84221" y="3007547"/>
            <a:ext cx="2118657"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J. Biliūnas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59549" y="4653136"/>
            <a:ext cx="1783630"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 </a:t>
            </a:r>
            <a:r>
              <a:rPr lang="lt-LT" sz="3200" dirty="0">
                <a:latin typeface="Tahoma" panose="020B0604030504040204" pitchFamily="34" charset="0"/>
                <a:ea typeface="Tahoma" panose="020B0604030504040204" pitchFamily="34" charset="0"/>
                <a:cs typeface="Tahoma" panose="020B0604030504040204" pitchFamily="34" charset="0"/>
              </a:rPr>
              <a:t>K</a:t>
            </a:r>
            <a:r>
              <a:rPr lang="lt-LT" sz="3200" dirty="0" smtClean="0">
                <a:latin typeface="Tahoma" panose="020B0604030504040204" pitchFamily="34" charset="0"/>
                <a:ea typeface="Tahoma" panose="020B0604030504040204" pitchFamily="34" charset="0"/>
                <a:cs typeface="Tahoma" panose="020B0604030504040204" pitchFamily="34" charset="0"/>
              </a:rPr>
              <a:t>rėvė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251520" y="5718679"/>
            <a:ext cx="1852367"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V.Kudirka</a:t>
            </a:r>
            <a:endParaRPr lang="lt-LT" sz="3200"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http://www.prayeramid.org/Globe-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5656" y="2351985"/>
            <a:ext cx="1666875" cy="16668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99287" y="1583793"/>
            <a:ext cx="5877122"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a:t>
            </a:r>
            <a:r>
              <a:rPr lang="lt-LT" sz="2400" dirty="0" smtClean="0">
                <a:latin typeface="Tahoma" panose="020B0604030504040204" pitchFamily="34" charset="0"/>
                <a:ea typeface="Tahoma" panose="020B0604030504040204" pitchFamily="34" charset="0"/>
                <a:cs typeface="Tahoma" panose="020B0604030504040204" pitchFamily="34" charset="0"/>
              </a:rPr>
              <a:t>Hamlete“ siekiama atstatyti </a:t>
            </a:r>
            <a:r>
              <a:rPr lang="lt-LT" sz="2400" b="1" dirty="0" smtClean="0">
                <a:latin typeface="Tahoma" panose="020B0604030504040204" pitchFamily="34" charset="0"/>
                <a:ea typeface="Tahoma" panose="020B0604030504040204" pitchFamily="34" charset="0"/>
                <a:cs typeface="Tahoma" panose="020B0604030504040204" pitchFamily="34" charset="0"/>
              </a:rPr>
              <a:t>teisingumą</a:t>
            </a:r>
          </a:p>
          <a:p>
            <a:r>
              <a:rPr lang="lt-LT" sz="2400" b="1" dirty="0" smtClean="0">
                <a:latin typeface="Tahoma" panose="020B0604030504040204" pitchFamily="34" charset="0"/>
                <a:ea typeface="Tahoma" panose="020B0604030504040204" pitchFamily="34" charset="0"/>
                <a:cs typeface="Tahoma" panose="020B0604030504040204" pitchFamily="34" charset="0"/>
              </a:rPr>
              <a:t>kerštaujant.</a:t>
            </a:r>
            <a:endParaRPr lang="lt-LT" sz="24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760201" y="2699769"/>
            <a:ext cx="621620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lt-LT" sz="2400" dirty="0" smtClean="0">
                <a:latin typeface="Tahoma" panose="020B0604030504040204" pitchFamily="34" charset="0"/>
                <a:ea typeface="Tahoma" panose="020B0604030504040204" pitchFamily="34" charset="0"/>
                <a:cs typeface="Tahoma" panose="020B0604030504040204" pitchFamily="34" charset="0"/>
              </a:rPr>
              <a:t>„Liūdnoje pasakoje“ veikėjas išeina į sukilimą dėl </a:t>
            </a:r>
            <a:r>
              <a:rPr lang="lt-LT" sz="2400" b="1" dirty="0" smtClean="0">
                <a:latin typeface="Tahoma" panose="020B0604030504040204" pitchFamily="34" charset="0"/>
                <a:ea typeface="Tahoma" panose="020B0604030504040204" pitchFamily="34" charset="0"/>
                <a:cs typeface="Tahoma" panose="020B0604030504040204" pitchFamily="34" charset="0"/>
              </a:rPr>
              <a:t>asmeninių tikslų</a:t>
            </a:r>
            <a:r>
              <a:rPr lang="lt-LT" sz="2400" dirty="0" smtClean="0">
                <a:latin typeface="Tahoma" panose="020B0604030504040204" pitchFamily="34" charset="0"/>
                <a:ea typeface="Tahoma" panose="020B0604030504040204" pitchFamily="34" charset="0"/>
                <a:cs typeface="Tahoma" panose="020B0604030504040204" pitchFamily="34" charset="0"/>
              </a:rPr>
              <a:t>. </a:t>
            </a:r>
            <a:r>
              <a:rPr lang="lt-LT" sz="2400" b="1" dirty="0" smtClean="0">
                <a:latin typeface="Tahoma" panose="020B0604030504040204" pitchFamily="34" charset="0"/>
                <a:ea typeface="Tahoma" panose="020B0604030504040204" pitchFamily="34" charset="0"/>
                <a:cs typeface="Tahoma" panose="020B0604030504040204" pitchFamily="34" charset="0"/>
              </a:rPr>
              <a:t>Sužlugdytas šeimos gyvenimas</a:t>
            </a:r>
            <a:r>
              <a:rPr lang="lt-LT" sz="2400" dirty="0" smtClean="0">
                <a:latin typeface="Tahoma" panose="020B0604030504040204" pitchFamily="34" charset="0"/>
                <a:ea typeface="Tahoma" panose="020B0604030504040204" pitchFamily="34" charset="0"/>
                <a:cs typeface="Tahoma" panose="020B0604030504040204" pitchFamily="34" charset="0"/>
              </a:rPr>
              <a:t>.</a:t>
            </a:r>
          </a:p>
        </p:txBody>
      </p:sp>
      <p:sp>
        <p:nvSpPr>
          <p:cNvPr id="15" name="TextBox 14"/>
          <p:cNvSpPr txBox="1"/>
          <p:nvPr/>
        </p:nvSpPr>
        <p:spPr>
          <a:xfrm>
            <a:off x="2339752" y="4018860"/>
            <a:ext cx="621620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lt-LT" sz="2400" dirty="0" smtClean="0">
                <a:latin typeface="Tahoma" panose="020B0604030504040204" pitchFamily="34" charset="0"/>
                <a:ea typeface="Tahoma" panose="020B0604030504040204" pitchFamily="34" charset="0"/>
                <a:cs typeface="Tahoma" panose="020B0604030504040204" pitchFamily="34" charset="0"/>
              </a:rPr>
              <a:t>„Skirgailoje“ herojus </a:t>
            </a:r>
            <a:r>
              <a:rPr lang="lt-LT" sz="2400" b="1" dirty="0" smtClean="0">
                <a:latin typeface="Tahoma" panose="020B0604030504040204" pitchFamily="34" charset="0"/>
                <a:ea typeface="Tahoma" panose="020B0604030504040204" pitchFamily="34" charset="0"/>
                <a:cs typeface="Tahoma" panose="020B0604030504040204" pitchFamily="34" charset="0"/>
              </a:rPr>
              <a:t>per prievartą</a:t>
            </a:r>
            <a:r>
              <a:rPr lang="lt-LT" sz="2400" dirty="0" smtClean="0">
                <a:latin typeface="Tahoma" panose="020B0604030504040204" pitchFamily="34" charset="0"/>
                <a:ea typeface="Tahoma" panose="020B0604030504040204" pitchFamily="34" charset="0"/>
                <a:cs typeface="Tahoma" panose="020B0604030504040204" pitchFamily="34" charset="0"/>
              </a:rPr>
              <a:t> stengiasi išlaikyti Lietuvos žemių vientisumą. Demonstruoja savo valdžią ir galybę, </a:t>
            </a:r>
            <a:r>
              <a:rPr lang="lt-LT" sz="2400" b="1" dirty="0" smtClean="0">
                <a:latin typeface="Tahoma" panose="020B0604030504040204" pitchFamily="34" charset="0"/>
                <a:ea typeface="Tahoma" panose="020B0604030504040204" pitchFamily="34" charset="0"/>
                <a:cs typeface="Tahoma" panose="020B0604030504040204" pitchFamily="34" charset="0"/>
              </a:rPr>
              <a:t>nesiskaito su kitais žmonėmis</a:t>
            </a:r>
            <a:r>
              <a:rPr lang="lt-LT" sz="2400" dirty="0" smtClean="0">
                <a:latin typeface="Tahoma" panose="020B0604030504040204" pitchFamily="34" charset="0"/>
                <a:ea typeface="Tahoma" panose="020B0604030504040204" pitchFamily="34" charset="0"/>
                <a:cs typeface="Tahoma" panose="020B0604030504040204" pitchFamily="34" charset="0"/>
              </a:rPr>
              <a:t>.</a:t>
            </a:r>
          </a:p>
        </p:txBody>
      </p:sp>
      <p:sp>
        <p:nvSpPr>
          <p:cNvPr id="16" name="TextBox 15"/>
          <p:cNvSpPr txBox="1"/>
          <p:nvPr/>
        </p:nvSpPr>
        <p:spPr>
          <a:xfrm>
            <a:off x="2243179" y="5681499"/>
            <a:ext cx="621620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lt-LT" sz="2400" dirty="0" smtClean="0">
                <a:latin typeface="Tahoma" panose="020B0604030504040204" pitchFamily="34" charset="0"/>
                <a:ea typeface="Tahoma" panose="020B0604030504040204" pitchFamily="34" charset="0"/>
                <a:cs typeface="Tahoma" panose="020B0604030504040204" pitchFamily="34" charset="0"/>
              </a:rPr>
              <a:t>Žmonės skatinami </a:t>
            </a:r>
            <a:r>
              <a:rPr lang="lt-LT" sz="2400" b="1" dirty="0" smtClean="0">
                <a:latin typeface="Tahoma" panose="020B0604030504040204" pitchFamily="34" charset="0"/>
                <a:ea typeface="Tahoma" panose="020B0604030504040204" pitchFamily="34" charset="0"/>
                <a:cs typeface="Tahoma" panose="020B0604030504040204" pitchFamily="34" charset="0"/>
              </a:rPr>
              <a:t>veikti dėl tautos ir tėvynės gerovės</a:t>
            </a:r>
            <a:r>
              <a:rPr lang="lt-LT" sz="24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296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Kokie kūriniai galėtų tikti rašiniui?</a:t>
            </a:r>
            <a:endParaRPr lang="lt-LT" dirty="0"/>
          </a:p>
        </p:txBody>
      </p:sp>
      <p:pic>
        <p:nvPicPr>
          <p:cNvPr id="3" name="Picture 2" descr="http://upload.wikimedia.org/wikipedia/commons/c/cd/LARGE_elevation-1080x1080-animated72step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4221" y="1768460"/>
            <a:ext cx="46360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J. </a:t>
            </a:r>
            <a:r>
              <a:rPr lang="lt-LT" sz="3200" dirty="0" err="1" smtClean="0">
                <a:latin typeface="Tahoma" panose="020B0604030504040204" pitchFamily="34" charset="0"/>
                <a:ea typeface="Tahoma" panose="020B0604030504040204" pitchFamily="34" charset="0"/>
                <a:cs typeface="Tahoma" panose="020B0604030504040204" pitchFamily="34" charset="0"/>
              </a:rPr>
              <a:t>Radvanas</a:t>
            </a:r>
            <a:r>
              <a:rPr lang="lt-LT" sz="3200" dirty="0" smtClean="0">
                <a:latin typeface="Tahoma" panose="020B0604030504040204" pitchFamily="34" charset="0"/>
                <a:ea typeface="Tahoma" panose="020B0604030504040204" pitchFamily="34" charset="0"/>
                <a:cs typeface="Tahoma" panose="020B0604030504040204" pitchFamily="34" charset="0"/>
              </a:rPr>
              <a:t> „</a:t>
            </a:r>
            <a:r>
              <a:rPr lang="lt-LT" sz="3200" dirty="0" err="1" smtClean="0">
                <a:latin typeface="Tahoma" panose="020B0604030504040204" pitchFamily="34" charset="0"/>
                <a:ea typeface="Tahoma" panose="020B0604030504040204" pitchFamily="34" charset="0"/>
                <a:cs typeface="Tahoma" panose="020B0604030504040204" pitchFamily="34" charset="0"/>
              </a:rPr>
              <a:t>Radviliada</a:t>
            </a:r>
            <a:r>
              <a:rPr lang="lt-LT" sz="3200" dirty="0" smtClean="0">
                <a:latin typeface="Tahoma" panose="020B0604030504040204" pitchFamily="34" charset="0"/>
                <a:ea typeface="Tahoma" panose="020B0604030504040204" pitchFamily="34" charset="0"/>
                <a:cs typeface="Tahoma" panose="020B0604030504040204" pitchFamily="34" charset="0"/>
              </a:rPr>
              <a:t>“</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7765" y="2708920"/>
            <a:ext cx="370883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J. V. Gėtė „Faustas“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37765" y="3825044"/>
            <a:ext cx="5055358"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J. Biliūno  „Laimės žiburys“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7765" y="4797152"/>
            <a:ext cx="740664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 Mykolaitis-Putinas „Tarp dviejų aušrų“</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14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lt-LT" dirty="0" smtClean="0"/>
              <a:t>Kaip turėtų būti parenkami kūriniai?</a:t>
            </a:r>
            <a:endParaRPr lang="lt-LT" dirty="0"/>
          </a:p>
        </p:txBody>
      </p:sp>
      <p:sp>
        <p:nvSpPr>
          <p:cNvPr id="3" name="TextBox 2"/>
          <p:cNvSpPr txBox="1"/>
          <p:nvPr/>
        </p:nvSpPr>
        <p:spPr>
          <a:xfrm>
            <a:off x="2627784" y="1634434"/>
            <a:ext cx="3624518"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a:latin typeface="Tahoma" panose="020B0604030504040204" pitchFamily="34" charset="0"/>
                <a:ea typeface="Tahoma" panose="020B0604030504040204" pitchFamily="34" charset="0"/>
                <a:cs typeface="Tahoma" panose="020B0604030504040204" pitchFamily="34" charset="0"/>
              </a:rPr>
              <a:t>P</a:t>
            </a:r>
            <a:r>
              <a:rPr lang="lt-LT" sz="3200" dirty="0" smtClean="0">
                <a:latin typeface="Tahoma" panose="020B0604030504040204" pitchFamily="34" charset="0"/>
                <a:ea typeface="Tahoma" panose="020B0604030504040204" pitchFamily="34" charset="0"/>
                <a:cs typeface="Tahoma" panose="020B0604030504040204" pitchFamily="34" charset="0"/>
              </a:rPr>
              <a:t>anašios tematikos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Lentelė 3"/>
          <p:cNvGraphicFramePr>
            <a:graphicFrameLocks noGrp="1"/>
          </p:cNvGraphicFramePr>
          <p:nvPr>
            <p:extLst>
              <p:ext uri="{D42A27DB-BD31-4B8C-83A1-F6EECF244321}">
                <p14:modId xmlns:p14="http://schemas.microsoft.com/office/powerpoint/2010/main" val="868570372"/>
              </p:ext>
            </p:extLst>
          </p:nvPr>
        </p:nvGraphicFramePr>
        <p:xfrm>
          <a:off x="539552" y="2420888"/>
          <a:ext cx="8208912" cy="3461345"/>
        </p:xfrm>
        <a:graphic>
          <a:graphicData uri="http://schemas.openxmlformats.org/drawingml/2006/table">
            <a:tbl>
              <a:tblPr firstRow="1" bandRow="1">
                <a:tableStyleId>{0505E3EF-67EA-436B-97B2-0124C06EBD24}</a:tableStyleId>
              </a:tblPr>
              <a:tblGrid>
                <a:gridCol w="4104456"/>
                <a:gridCol w="4104456"/>
              </a:tblGrid>
              <a:tr h="552061">
                <a:tc>
                  <a:txBody>
                    <a:bodyPr/>
                    <a:lstStyle/>
                    <a:p>
                      <a:r>
                        <a:rPr lang="lt-LT" sz="2000" dirty="0" smtClean="0"/>
                        <a:t>Mažvydo</a:t>
                      </a:r>
                      <a:r>
                        <a:rPr lang="lt-LT" sz="2000" baseline="0" dirty="0" smtClean="0"/>
                        <a:t> „Broliai, seserys...“</a:t>
                      </a:r>
                      <a:endParaRPr lang="lt-LT" sz="2000" dirty="0"/>
                    </a:p>
                  </a:txBody>
                  <a:tcPr/>
                </a:tc>
                <a:tc>
                  <a:txBody>
                    <a:bodyPr/>
                    <a:lstStyle/>
                    <a:p>
                      <a:endParaRPr lang="lt-LT"/>
                    </a:p>
                  </a:txBody>
                  <a:tcPr/>
                </a:tc>
              </a:tr>
              <a:tr h="552061">
                <a:tc>
                  <a:txBody>
                    <a:bodyPr/>
                    <a:lstStyle/>
                    <a:p>
                      <a:r>
                        <a:rPr lang="lt-LT" sz="2000" b="1" dirty="0" smtClean="0"/>
                        <a:t>Maironio</a:t>
                      </a:r>
                      <a:r>
                        <a:rPr lang="lt-LT" sz="2000" b="1" baseline="0" dirty="0" smtClean="0"/>
                        <a:t>  „Taip  niekas tavęs nemylės“</a:t>
                      </a:r>
                      <a:endParaRPr lang="lt-LT" sz="2000" b="1" dirty="0"/>
                    </a:p>
                  </a:txBody>
                  <a:tcPr/>
                </a:tc>
                <a:tc>
                  <a:txBody>
                    <a:bodyPr/>
                    <a:lstStyle/>
                    <a:p>
                      <a:endParaRPr lang="lt-LT"/>
                    </a:p>
                  </a:txBody>
                  <a:tcPr/>
                </a:tc>
              </a:tr>
              <a:tr h="552061">
                <a:tc>
                  <a:txBody>
                    <a:bodyPr/>
                    <a:lstStyle/>
                    <a:p>
                      <a:r>
                        <a:rPr lang="lt-LT" sz="2000" b="1" dirty="0" smtClean="0"/>
                        <a:t>Maironio „Užtrauksim naują giesmę“</a:t>
                      </a:r>
                      <a:endParaRPr lang="lt-LT" sz="2000" b="1" dirty="0"/>
                    </a:p>
                  </a:txBody>
                  <a:tcPr/>
                </a:tc>
                <a:tc>
                  <a:txBody>
                    <a:bodyPr/>
                    <a:lstStyle/>
                    <a:p>
                      <a:endParaRPr lang="lt-LT"/>
                    </a:p>
                  </a:txBody>
                  <a:tcPr/>
                </a:tc>
              </a:tr>
              <a:tr h="552061">
                <a:tc>
                  <a:txBody>
                    <a:bodyPr/>
                    <a:lstStyle/>
                    <a:p>
                      <a:r>
                        <a:rPr lang="lt-LT" sz="2000" b="1" dirty="0" smtClean="0"/>
                        <a:t>Maironio</a:t>
                      </a:r>
                      <a:r>
                        <a:rPr lang="lt-LT" sz="2000" b="1" baseline="0" dirty="0" smtClean="0"/>
                        <a:t> „</a:t>
                      </a:r>
                      <a:r>
                        <a:rPr lang="lt-LT" sz="2000" b="1" dirty="0" smtClean="0"/>
                        <a:t>Kur bėga Šešupė“</a:t>
                      </a:r>
                      <a:endParaRPr lang="lt-LT" sz="2000" b="1" dirty="0"/>
                    </a:p>
                  </a:txBody>
                  <a:tcPr/>
                </a:tc>
                <a:tc>
                  <a:txBody>
                    <a:bodyPr/>
                    <a:lstStyle/>
                    <a:p>
                      <a:endParaRPr lang="lt-LT"/>
                    </a:p>
                  </a:txBody>
                  <a:tcPr/>
                </a:tc>
              </a:tr>
              <a:tr h="552061">
                <a:tc>
                  <a:txBody>
                    <a:bodyPr/>
                    <a:lstStyle/>
                    <a:p>
                      <a:r>
                        <a:rPr lang="lt-LT" sz="2000" b="1" dirty="0" smtClean="0"/>
                        <a:t>H. Radausko „Dainos gimimas“</a:t>
                      </a:r>
                      <a:endParaRPr lang="lt-LT" sz="2000" b="1" dirty="0"/>
                    </a:p>
                  </a:txBody>
                  <a:tcPr/>
                </a:tc>
                <a:tc>
                  <a:txBody>
                    <a:bodyPr/>
                    <a:lstStyle/>
                    <a:p>
                      <a:endParaRPr lang="lt-LT"/>
                    </a:p>
                  </a:txBody>
                  <a:tcPr/>
                </a:tc>
              </a:tr>
              <a:tr h="552061">
                <a:tc>
                  <a:txBody>
                    <a:bodyPr/>
                    <a:lstStyle/>
                    <a:p>
                      <a:r>
                        <a:rPr lang="lt-LT" sz="2000" b="1" dirty="0" smtClean="0"/>
                        <a:t>H. Radausko „Žiemos pasaka“</a:t>
                      </a:r>
                      <a:endParaRPr lang="lt-LT" sz="2000" b="1" dirty="0"/>
                    </a:p>
                  </a:txBody>
                  <a:tcPr/>
                </a:tc>
                <a:tc>
                  <a:txBody>
                    <a:bodyPr/>
                    <a:lstStyle/>
                    <a:p>
                      <a:endParaRPr lang="lt-LT" dirty="0"/>
                    </a:p>
                  </a:txBody>
                  <a:tcPr/>
                </a:tc>
              </a:tr>
            </a:tbl>
          </a:graphicData>
        </a:graphic>
      </p:graphicFrame>
      <p:graphicFrame>
        <p:nvGraphicFramePr>
          <p:cNvPr id="5" name="Lentelė 4"/>
          <p:cNvGraphicFramePr>
            <a:graphicFrameLocks noGrp="1"/>
          </p:cNvGraphicFramePr>
          <p:nvPr>
            <p:extLst>
              <p:ext uri="{D42A27DB-BD31-4B8C-83A1-F6EECF244321}">
                <p14:modId xmlns:p14="http://schemas.microsoft.com/office/powerpoint/2010/main" val="1626568715"/>
              </p:ext>
            </p:extLst>
          </p:nvPr>
        </p:nvGraphicFramePr>
        <p:xfrm>
          <a:off x="467544" y="2420888"/>
          <a:ext cx="8424936" cy="4033623"/>
        </p:xfrm>
        <a:graphic>
          <a:graphicData uri="http://schemas.openxmlformats.org/drawingml/2006/table">
            <a:tbl>
              <a:tblPr firstRow="1" bandRow="1">
                <a:tableStyleId>{0505E3EF-67EA-436B-97B2-0124C06EBD24}</a:tableStyleId>
              </a:tblPr>
              <a:tblGrid>
                <a:gridCol w="4212468"/>
                <a:gridCol w="4212468"/>
              </a:tblGrid>
              <a:tr h="552061">
                <a:tc>
                  <a:txBody>
                    <a:bodyPr/>
                    <a:lstStyle/>
                    <a:p>
                      <a:r>
                        <a:rPr lang="lt-LT" sz="2000" dirty="0" smtClean="0"/>
                        <a:t>Mažvydo</a:t>
                      </a:r>
                      <a:r>
                        <a:rPr lang="lt-LT" sz="2000" baseline="0" dirty="0" smtClean="0"/>
                        <a:t> „Broliai, seserys...“</a:t>
                      </a:r>
                      <a:endParaRPr lang="lt-LT" sz="2000" dirty="0"/>
                    </a:p>
                  </a:txBody>
                  <a:tcPr/>
                </a:tc>
                <a:tc>
                  <a:txBody>
                    <a:bodyPr/>
                    <a:lstStyle/>
                    <a:p>
                      <a:r>
                        <a:rPr lang="lt-LT" sz="2400" dirty="0" smtClean="0"/>
                        <a:t>J. V. Gėtės „Faustas“</a:t>
                      </a:r>
                      <a:endParaRPr lang="lt-LT" sz="2400" dirty="0"/>
                    </a:p>
                  </a:txBody>
                  <a:tcPr/>
                </a:tc>
              </a:tr>
              <a:tr h="552061">
                <a:tc>
                  <a:txBody>
                    <a:bodyPr/>
                    <a:lstStyle/>
                    <a:p>
                      <a:r>
                        <a:rPr lang="lt-LT" sz="2000" b="1" dirty="0" smtClean="0"/>
                        <a:t>Maironio</a:t>
                      </a:r>
                      <a:r>
                        <a:rPr lang="lt-LT" sz="2000" b="1" baseline="0" dirty="0" smtClean="0"/>
                        <a:t>  „Taip  niekas tavęs nemylės“</a:t>
                      </a:r>
                      <a:endParaRPr lang="lt-LT" sz="2000" b="1" dirty="0"/>
                    </a:p>
                  </a:txBody>
                  <a:tcPr/>
                </a:tc>
                <a:tc>
                  <a:txBody>
                    <a:bodyPr/>
                    <a:lstStyle/>
                    <a:p>
                      <a:r>
                        <a:rPr lang="lt-LT" sz="2400" b="1" dirty="0" smtClean="0"/>
                        <a:t>H.</a:t>
                      </a:r>
                      <a:r>
                        <a:rPr lang="lt-LT" sz="2400" b="1" baseline="0" dirty="0" smtClean="0"/>
                        <a:t> Radausko „Dainos gimimas“</a:t>
                      </a:r>
                      <a:endParaRPr lang="lt-LT" sz="2400" b="1" dirty="0"/>
                    </a:p>
                  </a:txBody>
                  <a:tcPr/>
                </a:tc>
              </a:tr>
              <a:tr h="552061">
                <a:tc>
                  <a:txBody>
                    <a:bodyPr/>
                    <a:lstStyle/>
                    <a:p>
                      <a:r>
                        <a:rPr lang="lt-LT" sz="2000" b="1" dirty="0" smtClean="0"/>
                        <a:t>Maironio „Užtrauksim naują giesmę“</a:t>
                      </a:r>
                      <a:endParaRPr lang="lt-LT" sz="2000" b="1" dirty="0"/>
                    </a:p>
                  </a:txBody>
                  <a:tcPr/>
                </a:tc>
                <a:tc>
                  <a:txBody>
                    <a:bodyPr/>
                    <a:lstStyle/>
                    <a:p>
                      <a:r>
                        <a:rPr lang="lt-LT" sz="2400" b="1" dirty="0" smtClean="0"/>
                        <a:t>V. Kudirkos „</a:t>
                      </a:r>
                      <a:r>
                        <a:rPr lang="lt-LT" sz="2400" b="1" dirty="0" err="1" smtClean="0"/>
                        <a:t>Labora</a:t>
                      </a:r>
                      <a:r>
                        <a:rPr lang="en-US" sz="2400" b="1" dirty="0" smtClean="0"/>
                        <a:t>!</a:t>
                      </a:r>
                      <a:r>
                        <a:rPr lang="lt-LT" sz="2400" b="1" dirty="0" smtClean="0"/>
                        <a:t>“, „Varpas“</a:t>
                      </a:r>
                      <a:endParaRPr lang="lt-LT" sz="2400" b="1" dirty="0"/>
                    </a:p>
                  </a:txBody>
                  <a:tcPr/>
                </a:tc>
              </a:tr>
              <a:tr h="552061">
                <a:tc>
                  <a:txBody>
                    <a:bodyPr/>
                    <a:lstStyle/>
                    <a:p>
                      <a:r>
                        <a:rPr lang="lt-LT" sz="2000" b="1" dirty="0" smtClean="0"/>
                        <a:t>Maironio</a:t>
                      </a:r>
                      <a:r>
                        <a:rPr lang="lt-LT" sz="2000" b="1" baseline="0" dirty="0" smtClean="0"/>
                        <a:t> „</a:t>
                      </a:r>
                      <a:r>
                        <a:rPr lang="lt-LT" sz="2000" b="1" dirty="0" smtClean="0"/>
                        <a:t>Kur bėga Šešupė“</a:t>
                      </a:r>
                      <a:endParaRPr lang="lt-LT" sz="2000" b="1" dirty="0"/>
                    </a:p>
                  </a:txBody>
                  <a:tcPr/>
                </a:tc>
                <a:tc>
                  <a:txBody>
                    <a:bodyPr/>
                    <a:lstStyle/>
                    <a:p>
                      <a:r>
                        <a:rPr lang="lt-LT" sz="2400" b="1" dirty="0" smtClean="0"/>
                        <a:t>J. </a:t>
                      </a:r>
                      <a:r>
                        <a:rPr lang="lt-LT" sz="2400" b="1" dirty="0" err="1" smtClean="0"/>
                        <a:t>Radvano</a:t>
                      </a:r>
                      <a:r>
                        <a:rPr lang="lt-LT" sz="2400" b="1" dirty="0" smtClean="0"/>
                        <a:t> „</a:t>
                      </a:r>
                      <a:r>
                        <a:rPr lang="lt-LT" sz="2400" b="1" dirty="0" err="1" smtClean="0"/>
                        <a:t>Radviliada</a:t>
                      </a:r>
                      <a:r>
                        <a:rPr lang="lt-LT" sz="2400" b="1" dirty="0" smtClean="0"/>
                        <a:t>“</a:t>
                      </a:r>
                      <a:endParaRPr lang="lt-LT" sz="2400" b="1" dirty="0"/>
                    </a:p>
                  </a:txBody>
                  <a:tcPr/>
                </a:tc>
              </a:tr>
              <a:tr h="552061">
                <a:tc>
                  <a:txBody>
                    <a:bodyPr/>
                    <a:lstStyle/>
                    <a:p>
                      <a:r>
                        <a:rPr lang="lt-LT" sz="2000" b="1" dirty="0" smtClean="0"/>
                        <a:t>H. Radausko „Dainos gimimas“</a:t>
                      </a:r>
                      <a:endParaRPr lang="lt-LT"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000" b="1" dirty="0" smtClean="0"/>
                        <a:t>Maironio</a:t>
                      </a:r>
                      <a:r>
                        <a:rPr lang="lt-LT" sz="2000" b="1" baseline="0" dirty="0" smtClean="0"/>
                        <a:t>  „Taip  niekas tavęs nemylės“</a:t>
                      </a:r>
                      <a:endParaRPr lang="lt-LT" sz="2000" b="1" dirty="0" smtClean="0"/>
                    </a:p>
                    <a:p>
                      <a:endParaRPr lang="lt-LT" dirty="0"/>
                    </a:p>
                  </a:txBody>
                  <a:tcPr/>
                </a:tc>
              </a:tr>
              <a:tr h="552061">
                <a:tc>
                  <a:txBody>
                    <a:bodyPr/>
                    <a:lstStyle/>
                    <a:p>
                      <a:r>
                        <a:rPr lang="lt-LT" sz="2000" b="1" dirty="0" smtClean="0"/>
                        <a:t>H. Radausko „Žiemos pasaka“</a:t>
                      </a:r>
                      <a:endParaRPr lang="lt-LT" sz="2000" b="1" dirty="0"/>
                    </a:p>
                  </a:txBody>
                  <a:tcPr/>
                </a:tc>
                <a:tc>
                  <a:txBody>
                    <a:bodyPr/>
                    <a:lstStyle/>
                    <a:p>
                      <a:r>
                        <a:rPr lang="lt-LT" sz="2000" b="1" dirty="0" smtClean="0"/>
                        <a:t>V. Mykolaičio-Putino „Tarp dviejų aušrų“</a:t>
                      </a:r>
                      <a:endParaRPr lang="lt-LT" sz="2000" b="1" dirty="0"/>
                    </a:p>
                  </a:txBody>
                  <a:tcPr/>
                </a:tc>
              </a:tr>
            </a:tbl>
          </a:graphicData>
        </a:graphic>
      </p:graphicFrame>
    </p:spTree>
    <p:extLst>
      <p:ext uri="{BB962C8B-B14F-4D97-AF65-F5344CB8AC3E}">
        <p14:creationId xmlns:p14="http://schemas.microsoft.com/office/powerpoint/2010/main" val="7111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Pasipraktikuokime</a:t>
            </a:r>
            <a:endParaRPr lang="lt-LT" dirty="0"/>
          </a:p>
        </p:txBody>
      </p:sp>
      <p:sp>
        <p:nvSpPr>
          <p:cNvPr id="3" name="TextBox 2"/>
          <p:cNvSpPr txBox="1"/>
          <p:nvPr/>
        </p:nvSpPr>
        <p:spPr>
          <a:xfrm>
            <a:off x="921291" y="1737549"/>
            <a:ext cx="7037504" cy="76944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4400" dirty="0" smtClean="0">
                <a:latin typeface="Tahoma" panose="020B0604030504040204" pitchFamily="34" charset="0"/>
                <a:ea typeface="Tahoma" panose="020B0604030504040204" pitchFamily="34" charset="0"/>
                <a:cs typeface="Tahoma" panose="020B0604030504040204" pitchFamily="34" charset="0"/>
              </a:rPr>
              <a:t>Žaidimas „Aspektų paieška“</a:t>
            </a:r>
            <a:endParaRPr lang="lt-LT" sz="4400" dirty="0">
              <a:latin typeface="Tahoma" panose="020B0604030504040204" pitchFamily="34" charset="0"/>
              <a:ea typeface="Tahoma" panose="020B0604030504040204" pitchFamily="34" charset="0"/>
              <a:cs typeface="Tahoma" panose="020B0604030504040204" pitchFamily="34" charset="0"/>
            </a:endParaRPr>
          </a:p>
        </p:txBody>
      </p:sp>
      <p:pic>
        <p:nvPicPr>
          <p:cNvPr id="6150" name="Picture 6" descr="http://rocketdock.com/images/screenshots/Untitled_000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043" y="273383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0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Lentelė 2"/>
          <p:cNvGraphicFramePr>
            <a:graphicFrameLocks noGrp="1"/>
          </p:cNvGraphicFramePr>
          <p:nvPr>
            <p:extLst>
              <p:ext uri="{D42A27DB-BD31-4B8C-83A1-F6EECF244321}">
                <p14:modId xmlns:p14="http://schemas.microsoft.com/office/powerpoint/2010/main" val="1160568207"/>
              </p:ext>
            </p:extLst>
          </p:nvPr>
        </p:nvGraphicFramePr>
        <p:xfrm>
          <a:off x="179512" y="332654"/>
          <a:ext cx="8784976" cy="6124415"/>
        </p:xfrm>
        <a:graphic>
          <a:graphicData uri="http://schemas.openxmlformats.org/drawingml/2006/table">
            <a:tbl>
              <a:tblPr firstRow="1" firstCol="1" bandRow="1">
                <a:tableStyleId>{0505E3EF-67EA-436B-97B2-0124C06EBD24}</a:tableStyleId>
              </a:tblPr>
              <a:tblGrid>
                <a:gridCol w="2816308"/>
                <a:gridCol w="5968668"/>
              </a:tblGrid>
              <a:tr h="1559130">
                <a:tc>
                  <a:txBody>
                    <a:bodyPr/>
                    <a:lstStyle/>
                    <a:p>
                      <a:pPr indent="467995" algn="l">
                        <a:spcAft>
                          <a:spcPts val="0"/>
                        </a:spcAft>
                      </a:pPr>
                      <a:r>
                        <a:rPr lang="lt-LT" sz="1600" dirty="0">
                          <a:effectLst/>
                        </a:rPr>
                        <a:t>Kaip suvokiama laisvė lietuvių literatūroje ?</a:t>
                      </a:r>
                    </a:p>
                    <a:p>
                      <a:pPr indent="467995" algn="l">
                        <a:spcAft>
                          <a:spcPts val="0"/>
                        </a:spcAft>
                        <a:tabLst>
                          <a:tab pos="2004060" algn="l"/>
                        </a:tabLst>
                      </a:pPr>
                      <a:r>
                        <a:rPr lang="lt-LT" sz="1600" dirty="0">
                          <a:effectLst/>
                        </a:rPr>
                        <a:t>Autoriai pasirinkti: Maironis, J. Biliūnas, V. Mykolaitis – Putinas</a:t>
                      </a:r>
                    </a:p>
                    <a:p>
                      <a:pPr indent="467995" algn="l">
                        <a:spcAft>
                          <a:spcPts val="0"/>
                        </a:spcAft>
                      </a:pPr>
                      <a:r>
                        <a:rPr lang="lt-LT" sz="1600" dirty="0">
                          <a:effectLst/>
                        </a:rPr>
                        <a:t> </a:t>
                      </a:r>
                      <a:endParaRPr lang="lt-LT" sz="1600" dirty="0">
                        <a:effectLst/>
                        <a:latin typeface="Times New Roman"/>
                        <a:ea typeface="Calibri"/>
                        <a:cs typeface="Times New Roman"/>
                      </a:endParaRPr>
                    </a:p>
                  </a:txBody>
                  <a:tcPr marL="68580" marR="68580" marT="0" marB="0"/>
                </a:tc>
                <a:tc>
                  <a:txBody>
                    <a:bodyPr/>
                    <a:lstStyle/>
                    <a:p>
                      <a:pPr indent="467995" algn="l">
                        <a:spcAft>
                          <a:spcPts val="0"/>
                        </a:spcAft>
                      </a:pPr>
                      <a:r>
                        <a:rPr lang="lt-LT" sz="1600" b="0" dirty="0">
                          <a:effectLst/>
                        </a:rPr>
                        <a:t>Maironio ir Kudirkos kūryboje laisvė suvokiama kaip kova už Tėvynę, visuomeninius idealus.</a:t>
                      </a:r>
                    </a:p>
                    <a:p>
                      <a:pPr indent="467995" algn="l">
                        <a:spcAft>
                          <a:spcPts val="0"/>
                        </a:spcAft>
                      </a:pPr>
                      <a:r>
                        <a:rPr lang="lt-LT" sz="1600" b="0" dirty="0">
                          <a:effectLst/>
                        </a:rPr>
                        <a:t>Putino - kaip individo kova už asmeninę laisvę.</a:t>
                      </a:r>
                      <a:endParaRPr lang="lt-LT" sz="1600" b="0" dirty="0">
                        <a:effectLst/>
                        <a:latin typeface="Times New Roman"/>
                        <a:ea typeface="Calibri"/>
                        <a:cs typeface="Times New Roman"/>
                      </a:endParaRPr>
                    </a:p>
                  </a:txBody>
                  <a:tcPr marL="68580" marR="68580" marT="0" marB="0"/>
                </a:tc>
              </a:tr>
              <a:tr h="1559130">
                <a:tc>
                  <a:txBody>
                    <a:bodyPr/>
                    <a:lstStyle/>
                    <a:p>
                      <a:pPr indent="467995" algn="l">
                        <a:spcAft>
                          <a:spcPts val="0"/>
                        </a:spcAft>
                      </a:pPr>
                      <a:r>
                        <a:rPr lang="lt-LT" sz="1600" dirty="0">
                          <a:effectLst/>
                        </a:rPr>
                        <a:t>Kokios   senosios Lietuvos literatūros idėjos yra svarbios šių dienų žmogui ?</a:t>
                      </a:r>
                      <a:br>
                        <a:rPr lang="lt-LT" sz="1600" dirty="0">
                          <a:effectLst/>
                        </a:rPr>
                      </a:br>
                      <a:r>
                        <a:rPr lang="lt-LT" sz="1600" dirty="0">
                          <a:effectLst/>
                        </a:rPr>
                        <a:t>Autoriai pasirinkti :  J. </a:t>
                      </a:r>
                      <a:r>
                        <a:rPr lang="lt-LT" sz="1600" dirty="0" err="1">
                          <a:effectLst/>
                        </a:rPr>
                        <a:t>Radvanas</a:t>
                      </a:r>
                      <a:r>
                        <a:rPr lang="lt-LT" sz="1600" dirty="0">
                          <a:effectLst/>
                        </a:rPr>
                        <a:t>, M. Mažvydas, M. Daukša.</a:t>
                      </a:r>
                      <a:br>
                        <a:rPr lang="lt-LT" sz="1600" dirty="0">
                          <a:effectLst/>
                        </a:rPr>
                      </a:br>
                      <a:endParaRPr lang="lt-LT" sz="1600" dirty="0">
                        <a:effectLst/>
                        <a:latin typeface="Times New Roman"/>
                        <a:ea typeface="Calibri"/>
                        <a:cs typeface="Times New Roman"/>
                      </a:endParaRPr>
                    </a:p>
                  </a:txBody>
                  <a:tcPr marL="68580" marR="68580" marT="0" marB="0"/>
                </a:tc>
                <a:tc>
                  <a:txBody>
                    <a:bodyPr/>
                    <a:lstStyle/>
                    <a:p>
                      <a:pPr indent="467995" algn="l">
                        <a:spcAft>
                          <a:spcPts val="0"/>
                        </a:spcAft>
                      </a:pPr>
                      <a:r>
                        <a:rPr lang="lt-LT" sz="1600" dirty="0" err="1" smtClean="0">
                          <a:effectLst/>
                        </a:rPr>
                        <a:t>Radvanas</a:t>
                      </a:r>
                      <a:r>
                        <a:rPr lang="lt-LT" sz="1600" dirty="0" smtClean="0">
                          <a:effectLst/>
                        </a:rPr>
                        <a:t> </a:t>
                      </a:r>
                      <a:r>
                        <a:rPr lang="lt-LT" sz="1600" dirty="0">
                          <a:effectLst/>
                        </a:rPr>
                        <a:t>kaip esminę vertybę  iškelia atsakomybę ir pareigą</a:t>
                      </a:r>
                      <a:r>
                        <a:rPr lang="lt-LT" sz="1600" dirty="0" smtClean="0">
                          <a:effectLst/>
                        </a:rPr>
                        <a:t>.</a:t>
                      </a:r>
                    </a:p>
                    <a:p>
                      <a:pPr indent="467995" algn="l">
                        <a:spcAft>
                          <a:spcPts val="0"/>
                        </a:spcAft>
                      </a:pPr>
                      <a:r>
                        <a:rPr lang="lt-LT" sz="1600" dirty="0" smtClean="0">
                          <a:effectLst/>
                        </a:rPr>
                        <a:t>Mažvydas ragina siekti mokslo, nes be jo neįsivaizduojamas visavertis žmogaus gyvenimas. </a:t>
                      </a:r>
                      <a:endParaRPr lang="lt-LT" sz="1600" dirty="0">
                        <a:effectLst/>
                      </a:endParaRPr>
                    </a:p>
                    <a:p>
                      <a:pPr indent="467995" algn="l">
                        <a:spcAft>
                          <a:spcPts val="0"/>
                        </a:spcAft>
                      </a:pPr>
                      <a:r>
                        <a:rPr lang="lt-LT" sz="1600" dirty="0">
                          <a:effectLst/>
                        </a:rPr>
                        <a:t>Daukša kaip didžiausią vertybę tautos gyvenime iškelia gimtosios kalbos vartojimą.</a:t>
                      </a:r>
                      <a:endParaRPr lang="lt-LT" sz="1600" dirty="0">
                        <a:effectLst/>
                        <a:latin typeface="Times New Roman"/>
                        <a:ea typeface="Calibri"/>
                        <a:cs typeface="Times New Roman"/>
                      </a:endParaRPr>
                    </a:p>
                  </a:txBody>
                  <a:tcPr marL="68580" marR="68580" marT="0" marB="0"/>
                </a:tc>
              </a:tr>
              <a:tr h="2858405">
                <a:tc>
                  <a:txBody>
                    <a:bodyPr/>
                    <a:lstStyle/>
                    <a:p>
                      <a:pPr indent="467995" algn="l">
                        <a:spcAft>
                          <a:spcPts val="0"/>
                        </a:spcAft>
                      </a:pPr>
                      <a:r>
                        <a:rPr lang="lt-LT" sz="1600" dirty="0">
                          <a:effectLst/>
                        </a:rPr>
                        <a:t>Kaip literatūroje vaizduojamas darbas ?</a:t>
                      </a:r>
                    </a:p>
                    <a:p>
                      <a:pPr indent="467995" algn="l">
                        <a:spcAft>
                          <a:spcPts val="0"/>
                        </a:spcAft>
                      </a:pPr>
                      <a:r>
                        <a:rPr lang="lt-LT" sz="1600" dirty="0">
                          <a:effectLst/>
                        </a:rPr>
                        <a:t>Autoriai pasirinkti:  K. Donelaitis, V.  Kudirka, Vaižgantas</a:t>
                      </a:r>
                      <a:endParaRPr lang="lt-LT" sz="1600" dirty="0">
                        <a:effectLst/>
                        <a:latin typeface="Times New Roman"/>
                        <a:ea typeface="Calibri"/>
                        <a:cs typeface="Times New Roman"/>
                      </a:endParaRPr>
                    </a:p>
                  </a:txBody>
                  <a:tcPr marL="68580" marR="68580" marT="0" marB="0"/>
                </a:tc>
                <a:tc>
                  <a:txBody>
                    <a:bodyPr/>
                    <a:lstStyle/>
                    <a:p>
                      <a:pPr indent="467995" algn="l">
                        <a:spcAft>
                          <a:spcPts val="0"/>
                        </a:spcAft>
                      </a:pPr>
                      <a:r>
                        <a:rPr lang="lt-LT" sz="1600" dirty="0">
                          <a:effectLst/>
                        </a:rPr>
                        <a:t>Donelaičio kūrinyje darbas lemia žmogaus vertę. Dirbantis žmogus atlieka pareigą, prisitaiko prie pasaulio tvarkos, nedaro gėdos nei sau, nei bendruomenei.</a:t>
                      </a:r>
                    </a:p>
                    <a:p>
                      <a:pPr indent="467995" algn="l">
                        <a:spcAft>
                          <a:spcPts val="0"/>
                        </a:spcAft>
                      </a:pPr>
                      <a:r>
                        <a:rPr lang="lt-LT" sz="1600" dirty="0">
                          <a:effectLst/>
                        </a:rPr>
                        <a:t>Kudirkos eilėraščiuose jaunas žmogus primygtinai skatinamas rinktis veiklą, prasmingą gyvenimą. Darbas visuomenei reikalauja sąmoningo apsisprendimo, ryžto, todėl svarbu ne gėrėtis kilniais idealais, o jais gyventi. Tiks prasmingas darbas lemia asmens stiprybę, gyvenimo vertę.</a:t>
                      </a:r>
                    </a:p>
                    <a:p>
                      <a:pPr indent="467995" algn="l">
                        <a:spcAft>
                          <a:spcPts val="0"/>
                        </a:spcAft>
                      </a:pPr>
                      <a:r>
                        <a:rPr lang="lt-LT" sz="1600" dirty="0">
                          <a:effectLst/>
                        </a:rPr>
                        <a:t>Vaižgantui darbštumas yra lietuviškumo bruožas.  Darbštumas – išskirtinis žmogaus bruožas, kiekvienam sektinas pavyzdys.</a:t>
                      </a:r>
                    </a:p>
                    <a:p>
                      <a:pPr indent="467995" algn="l">
                        <a:spcAft>
                          <a:spcPts val="0"/>
                        </a:spcAft>
                      </a:pPr>
                      <a:r>
                        <a:rPr lang="lt-LT" sz="1600" dirty="0">
                          <a:effectLst/>
                        </a:rPr>
                        <a:t> </a:t>
                      </a:r>
                      <a:endParaRPr lang="lt-LT" sz="16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78219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b="1" dirty="0" smtClean="0"/>
              <a:t>Įžangoje turi būti </a:t>
            </a:r>
            <a:r>
              <a:rPr lang="lt-LT" b="1" dirty="0" smtClean="0">
                <a:solidFill>
                  <a:srgbClr val="7030A0"/>
                </a:solidFill>
                <a:effectLst>
                  <a:outerShdw blurRad="38100" dist="38100" dir="2700000" algn="tl">
                    <a:srgbClr val="000000">
                      <a:alpha val="43137"/>
                    </a:srgbClr>
                  </a:outerShdw>
                </a:effectLst>
              </a:rPr>
              <a:t>pažadas</a:t>
            </a:r>
            <a:endParaRPr lang="lt-LT" b="1" dirty="0">
              <a:solidFill>
                <a:srgbClr val="7030A0"/>
              </a:solidFill>
              <a:effectLst>
                <a:outerShdw blurRad="38100" dist="38100" dir="2700000" algn="tl">
                  <a:srgbClr val="000000">
                    <a:alpha val="43137"/>
                  </a:srgbClr>
                </a:outerShdw>
              </a:effectLst>
            </a:endParaRPr>
          </a:p>
        </p:txBody>
      </p:sp>
      <p:pic>
        <p:nvPicPr>
          <p:cNvPr id="13314" name="Picture 2" descr="http://www.meslaimesim.lt/pasizadu/img/pasizadu-virs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400600" cy="1533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2636912"/>
            <a:ext cx="1061509" cy="923330"/>
          </a:xfrm>
          <a:prstGeom prst="rect">
            <a:avLst/>
          </a:prstGeom>
          <a:noFill/>
        </p:spPr>
        <p:txBody>
          <a:bodyPr wrap="none" rtlCol="0">
            <a:spAutoFit/>
          </a:bodyPr>
          <a:lstStyle/>
          <a:p>
            <a:r>
              <a:rPr lang="lt-LT" sz="5400" b="1" dirty="0" smtClean="0">
                <a:effectLst>
                  <a:outerShdw blurRad="38100" dist="38100" dir="2700000" algn="tl">
                    <a:srgbClr val="000000">
                      <a:alpha val="43137"/>
                    </a:srgbClr>
                  </a:outerShdw>
                </a:effectLst>
              </a:rPr>
              <a:t>Ką </a:t>
            </a:r>
            <a:endParaRPr lang="lt-LT" sz="5400" b="1" dirty="0">
              <a:effectLst>
                <a:outerShdw blurRad="38100" dist="38100" dir="2700000" algn="tl">
                  <a:srgbClr val="000000">
                    <a:alpha val="43137"/>
                  </a:srgbClr>
                </a:outerShdw>
              </a:effectLst>
            </a:endParaRPr>
          </a:p>
        </p:txBody>
      </p:sp>
      <p:sp>
        <p:nvSpPr>
          <p:cNvPr id="6" name="TextBox 5"/>
          <p:cNvSpPr txBox="1"/>
          <p:nvPr/>
        </p:nvSpPr>
        <p:spPr>
          <a:xfrm>
            <a:off x="7236296" y="2636912"/>
            <a:ext cx="1675459" cy="923330"/>
          </a:xfrm>
          <a:prstGeom prst="rect">
            <a:avLst/>
          </a:prstGeom>
          <a:noFill/>
        </p:spPr>
        <p:txBody>
          <a:bodyPr wrap="none" rtlCol="0">
            <a:spAutoFit/>
          </a:bodyPr>
          <a:lstStyle/>
          <a:p>
            <a:r>
              <a:rPr lang="lt-LT" sz="5400" b="1" dirty="0" smtClean="0">
                <a:effectLst>
                  <a:outerShdw blurRad="38100" dist="38100" dir="2700000" algn="tl">
                    <a:srgbClr val="000000">
                      <a:alpha val="43137"/>
                    </a:srgbClr>
                  </a:outerShdw>
                </a:effectLst>
              </a:rPr>
              <a:t>, tą ir</a:t>
            </a:r>
            <a:endParaRPr lang="lt-LT" sz="5400" b="1" dirty="0">
              <a:effectLst>
                <a:outerShdw blurRad="38100" dist="38100" dir="2700000" algn="tl">
                  <a:srgbClr val="000000">
                    <a:alpha val="43137"/>
                  </a:srgbClr>
                </a:outerShdw>
              </a:effectLst>
            </a:endParaRPr>
          </a:p>
        </p:txBody>
      </p:sp>
      <p:sp>
        <p:nvSpPr>
          <p:cNvPr id="7" name="TextBox 6"/>
          <p:cNvSpPr txBox="1"/>
          <p:nvPr/>
        </p:nvSpPr>
        <p:spPr>
          <a:xfrm>
            <a:off x="163080" y="3933056"/>
            <a:ext cx="8748675" cy="923330"/>
          </a:xfrm>
          <a:prstGeom prst="rect">
            <a:avLst/>
          </a:prstGeom>
          <a:noFill/>
        </p:spPr>
        <p:txBody>
          <a:bodyPr wrap="square" rtlCol="0">
            <a:spAutoFit/>
          </a:bodyPr>
          <a:lstStyle/>
          <a:p>
            <a:r>
              <a:rPr lang="lt-LT" sz="5400" b="1" dirty="0" smtClean="0">
                <a:effectLst>
                  <a:outerShdw blurRad="38100" dist="38100" dir="2700000" algn="tl">
                    <a:srgbClr val="000000">
                      <a:alpha val="43137"/>
                    </a:srgbClr>
                  </a:outerShdw>
                </a:effectLst>
              </a:rPr>
              <a:t>parašau dėstymo pastraipose</a:t>
            </a:r>
            <a:r>
              <a:rPr lang="en-US" sz="5400" b="1" dirty="0" smtClean="0">
                <a:effectLst>
                  <a:outerShdw blurRad="38100" dist="38100" dir="2700000" algn="tl">
                    <a:srgbClr val="000000">
                      <a:alpha val="43137"/>
                    </a:srgbClr>
                  </a:outerShdw>
                </a:effectLst>
              </a:rPr>
              <a:t>!</a:t>
            </a:r>
            <a:r>
              <a:rPr lang="lt-LT" sz="5400" b="1" dirty="0" smtClean="0">
                <a:effectLst>
                  <a:outerShdw blurRad="38100" dist="38100" dir="2700000" algn="tl">
                    <a:srgbClr val="000000">
                      <a:alpha val="43137"/>
                    </a:srgbClr>
                  </a:outerShdw>
                </a:effectLst>
              </a:rPr>
              <a:t> </a:t>
            </a:r>
            <a:endParaRPr lang="lt-LT"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24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0" y="332656"/>
            <a:ext cx="8640960" cy="612068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a:buNone/>
            </a:pPr>
            <a:r>
              <a:rPr lang="lt-LT" sz="3300" dirty="0" smtClean="0">
                <a:latin typeface="Tahoma" panose="020B0604030504040204" pitchFamily="34" charset="0"/>
                <a:ea typeface="Tahoma" panose="020B0604030504040204" pitchFamily="34" charset="0"/>
                <a:cs typeface="Tahoma" panose="020B0604030504040204" pitchFamily="34" charset="0"/>
              </a:rPr>
              <a:t>         Kurti tobulesnį pasaulį – daugelio kūrėjų siekiamybė. Jų įsivaizdavimuose pasaulis atrodo gražus išoriškai ir geras gyventi žmogui. Tačiau rašytojų kūrybos žmogus nėra pasyvus stebėtojas – jis stengiasi prisidėti prie pasaulio tobulinimo. Poetai modernistai V. Mykolaitis-Putinas bei H. Radauskas savo eilėraščiuose išryškina žmogaus siekį realybę transformuoti į poetinę tikrovę, kurioje patiriama dvasinė pilnatvė ir įmanomi visokie stebuklai. </a:t>
            </a:r>
            <a:endParaRPr lang="lt-LT" sz="3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1048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0" y="332656"/>
            <a:ext cx="8640960" cy="612068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
              <a:buNone/>
            </a:pPr>
            <a:r>
              <a:rPr lang="lt-LT" sz="3300" dirty="0" smtClean="0">
                <a:latin typeface="Tahoma" panose="020B0604030504040204" pitchFamily="34" charset="0"/>
                <a:ea typeface="Tahoma" panose="020B0604030504040204" pitchFamily="34" charset="0"/>
                <a:cs typeface="Tahoma" panose="020B0604030504040204" pitchFamily="34" charset="0"/>
              </a:rPr>
              <a:t>         Kurti tobulesnį pasaulį – daugelio kūrėjų siekiamybė. Jų įsivaizdavimuose pasaulis atrodo gražus išoriškai ir geras gyventi žmogui. Tačiau rašytojų kūrybos žmogus nėra pasyvus stebėtojas – jis stengiasi prisidėti prie pasaulio tobulinimo. Poetai modernistai V. Mykolaitis-Putinas bei H. Radauskas savo eilėraščiuose išryškina </a:t>
            </a:r>
            <a:r>
              <a:rPr lang="lt-LT" sz="33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žmogaus siekį realybę transformuoti į poetinę tikrovę, kurioje patiriama  dvasinė pilnatvė ir įmanomi visokie stebuklai</a:t>
            </a:r>
            <a:r>
              <a:rPr lang="lt-LT" sz="3300" dirty="0" smtClean="0">
                <a:latin typeface="Tahoma" panose="020B0604030504040204" pitchFamily="34" charset="0"/>
                <a:ea typeface="Tahoma" panose="020B0604030504040204" pitchFamily="34" charset="0"/>
                <a:cs typeface="Tahoma" panose="020B0604030504040204" pitchFamily="34" charset="0"/>
              </a:rPr>
              <a:t>. </a:t>
            </a:r>
            <a:endParaRPr lang="lt-LT" sz="3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118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23528" y="476672"/>
            <a:ext cx="8496944" cy="6120680"/>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lt-LT" sz="1800" dirty="0" smtClean="0"/>
              <a:t>       </a:t>
            </a:r>
            <a:r>
              <a:rPr lang="lt-LT" sz="2000" dirty="0" smtClean="0">
                <a:latin typeface="Tahoma" panose="020B0604030504040204" pitchFamily="34" charset="0"/>
                <a:ea typeface="Tahoma" panose="020B0604030504040204" pitchFamily="34" charset="0"/>
                <a:cs typeface="Tahoma" panose="020B0604030504040204" pitchFamily="34" charset="0"/>
              </a:rPr>
              <a:t>Simbolisto V. Mykolaičio-Putino eilėraštyje „Tarp dviejų aušrų“ kuriamas </a:t>
            </a:r>
            <a:r>
              <a:rPr lang="lt-LT"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idealus pasaulis, kuriame žmogus patiria dvasinę pilnatvę</a:t>
            </a:r>
            <a:r>
              <a:rPr lang="lt-LT" sz="2000" dirty="0" smtClean="0">
                <a:latin typeface="Tahoma" panose="020B0604030504040204" pitchFamily="34" charset="0"/>
                <a:ea typeface="Tahoma" panose="020B0604030504040204" pitchFamily="34" charset="0"/>
                <a:cs typeface="Tahoma" panose="020B0604030504040204" pitchFamily="34" charset="0"/>
              </a:rPr>
              <a:t>. Poeto eilėraštyje kalbama apie savitą individo vidinę patirtį galbūt dėl to, kad </a:t>
            </a:r>
            <a:r>
              <a:rPr lang="lt-LT" sz="2000" u="sng" dirty="0" smtClean="0">
                <a:latin typeface="Tahoma" panose="020B0604030504040204" pitchFamily="34" charset="0"/>
                <a:ea typeface="Tahoma" panose="020B0604030504040204" pitchFamily="34" charset="0"/>
                <a:cs typeface="Tahoma" panose="020B0604030504040204" pitchFamily="34" charset="0"/>
              </a:rPr>
              <a:t>pats kūrėjas buvo  linkęs į filosofinį savo dvasinės patirties apmąstymą</a:t>
            </a:r>
            <a:r>
              <a:rPr lang="lt-LT" sz="2000" dirty="0" smtClean="0">
                <a:latin typeface="Tahoma" panose="020B0604030504040204" pitchFamily="34" charset="0"/>
                <a:ea typeface="Tahoma" panose="020B0604030504040204" pitchFamily="34" charset="0"/>
                <a:cs typeface="Tahoma" panose="020B0604030504040204" pitchFamily="34" charset="0"/>
              </a:rPr>
              <a:t>.  Eilėraštyje „Tarp dviejų aušrų“ idealaus pasaulio kontūrai išryškėja tik naktį, tiksliau – tarp saulėlydžio ir saulėtekio. Naktį, kai tamsoje ištirpsta realybės kontūrai, galima  susitelkti į save, apmąstyti santykį su pasauliu ir pačiu savimi. Tik naktį atsiveria „pasaulis kaip pasaka“, žmogus juo žavisi. Lyrinis subjektas nesijaučia lemtingai atskirtas nuo tolimos būties. Tamsos prieglobstyje jis jaučiasi laimingas, nes patiria svaiginančią begalybę ir susiliejimą su ja. </a:t>
            </a:r>
            <a:r>
              <a:rPr lang="lt-LT" sz="2000" u="sng" dirty="0" smtClean="0">
                <a:latin typeface="Tahoma" panose="020B0604030504040204" pitchFamily="34" charset="0"/>
                <a:ea typeface="Tahoma" panose="020B0604030504040204" pitchFamily="34" charset="0"/>
                <a:cs typeface="Tahoma" panose="020B0604030504040204" pitchFamily="34" charset="0"/>
              </a:rPr>
              <a:t>Tokią būties pajautą galima susieti su Mikalojaus Konstantino Čiurlionio kūryba. Ankstyvojoje dailininko tapyboje dominuoja nakties, prieblandos, šešėlių vaizdai. Paveiksle „Miško ošimas“  išryškėja keisti žmogaus troškimai,  nepaaiškinamos nuotaikos, kurias valdo sutemų paslaptys. </a:t>
            </a:r>
            <a:r>
              <a:rPr lang="lt-LT" sz="2000" dirty="0" smtClean="0">
                <a:latin typeface="Tahoma" panose="020B0604030504040204" pitchFamily="34" charset="0"/>
                <a:ea typeface="Tahoma" panose="020B0604030504040204" pitchFamily="34" charset="0"/>
                <a:cs typeface="Tahoma" panose="020B0604030504040204" pitchFamily="34" charset="0"/>
              </a:rPr>
              <a:t>V. Mykolaičio-Putino  lyrinis subjektas irgi yra atsidūręs tarp kontrastingų šviesos ir tamsos  pasaulių: jis ilgisi idealybės, tačiau  aistringai išgyvena ir žemės trauką.  Taigi poeto eilėraštyje „Tarp dviejų aušrų“ lyrinis subjektas regi tobulą pasaulį savo vizijose, trokšta į jį persikelti per būties pajautas. </a:t>
            </a:r>
            <a:endParaRPr lang="lt-LT"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704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0" y="188640"/>
            <a:ext cx="8640960" cy="6408712"/>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lt-LT" sz="2000" dirty="0">
                <a:latin typeface="Tahoma" panose="020B0604030504040204" pitchFamily="34" charset="0"/>
                <a:ea typeface="Tahoma" panose="020B0604030504040204" pitchFamily="34" charset="0"/>
                <a:cs typeface="Tahoma" panose="020B0604030504040204" pitchFamily="34" charset="0"/>
              </a:rPr>
              <a:t> </a:t>
            </a:r>
            <a:r>
              <a:rPr lang="lt-LT" sz="2000" dirty="0" smtClean="0">
                <a:latin typeface="Tahoma" panose="020B0604030504040204" pitchFamily="34" charset="0"/>
                <a:ea typeface="Tahoma" panose="020B0604030504040204" pitchFamily="34" charset="0"/>
                <a:cs typeface="Tahoma" panose="020B0604030504040204" pitchFamily="34" charset="0"/>
              </a:rPr>
              <a:t>       </a:t>
            </a:r>
            <a:r>
              <a:rPr lang="lt-LT" sz="2300" dirty="0" smtClean="0">
                <a:latin typeface="Tahoma" panose="020B0604030504040204" pitchFamily="34" charset="0"/>
                <a:ea typeface="Tahoma" panose="020B0604030504040204" pitchFamily="34" charset="0"/>
                <a:cs typeface="Tahoma" panose="020B0604030504040204" pitchFamily="34" charset="0"/>
              </a:rPr>
              <a:t>Egzistencialisto H. Radausko eilėraštyje „Žiemos pasaka“ </a:t>
            </a:r>
            <a:r>
              <a:rPr lang="lt-LT" sz="23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realybė netenka kasdieniškumo ir joje lyrinis subjektas patiria stebuklą</a:t>
            </a:r>
            <a:r>
              <a:rPr lang="lt-LT" sz="2300" dirty="0" smtClean="0">
                <a:latin typeface="Tahoma" panose="020B0604030504040204" pitchFamily="34" charset="0"/>
                <a:ea typeface="Tahoma" panose="020B0604030504040204" pitchFamily="34" charset="0"/>
                <a:cs typeface="Tahoma" panose="020B0604030504040204" pitchFamily="34" charset="0"/>
              </a:rPr>
              <a:t>. </a:t>
            </a:r>
            <a:r>
              <a:rPr lang="lt-LT" sz="2300" dirty="0">
                <a:latin typeface="Tahoma" panose="020B0604030504040204" pitchFamily="34" charset="0"/>
                <a:ea typeface="Tahoma" panose="020B0604030504040204" pitchFamily="34" charset="0"/>
                <a:cs typeface="Tahoma" panose="020B0604030504040204" pitchFamily="34" charset="0"/>
              </a:rPr>
              <a:t>E</a:t>
            </a:r>
            <a:r>
              <a:rPr lang="lt-LT" sz="2300" dirty="0" smtClean="0">
                <a:latin typeface="Tahoma" panose="020B0604030504040204" pitchFamily="34" charset="0"/>
                <a:ea typeface="Tahoma" panose="020B0604030504040204" pitchFamily="34" charset="0"/>
                <a:cs typeface="Tahoma" panose="020B0604030504040204" pitchFamily="34" charset="0"/>
              </a:rPr>
              <a:t>ilėraštyje  „Žiemos pasaka“ pasakiška yra visa aplinka. Transformuotoje realybėje kvepia princai, vakaras sapne, čiurlena pieno upelis, sodas miega, vaikšto balti karaliai. Dominuoja balta spalva. Tai tyrumo, harmonijos, tobulumo simbolis. Eilėraštyje balta spalva „nudažyti“ sniegas, pieno upelis, karaliai ir kepėjai, mingantis sodas. Spalva tekste labai svarbi, nes per ją poetas kalba apie žmogaus išgyvenimus. Subjektas, regėdamas baltumą, patiria džiugesį, nes pasaulis jam geras, gražus, jaukus, skaidrus ir  ramus. Būdamas baltoje aplinkoje lyrinis „aš“ patiria euforiją, regi, uodžia tai, ko galbūt realybėje nėra, tačiau norisi, kad būtų. Teksto veikėjai ir figūros juda labai lėtai. Jų veiksmai lengvi, judesiai lankstūs, tykūs, gal net atsargūs, kad tik nesutrikdytų įstabios tylos ir ramybės. Toks tempas primena sulėtintus kino kadrus, kai leidžiama žiūrovui įsižiūrėti į detales ir pasigrožėti vaizdiniu. Eilėraštyje pasaulį transformuoja žiema. Dėl jos </a:t>
            </a:r>
            <a:r>
              <a:rPr lang="lt-LT" sz="2300" dirty="0">
                <a:latin typeface="Tahoma" panose="020B0604030504040204" pitchFamily="34" charset="0"/>
                <a:ea typeface="Tahoma" panose="020B0604030504040204" pitchFamily="34" charset="0"/>
                <a:cs typeface="Tahoma" panose="020B0604030504040204" pitchFamily="34" charset="0"/>
              </a:rPr>
              <a:t>jis tampa neįprastas, nepaprastas,  </a:t>
            </a:r>
          </a:p>
        </p:txBody>
      </p:sp>
    </p:spTree>
    <p:extLst>
      <p:ext uri="{BB962C8B-B14F-4D97-AF65-F5344CB8AC3E}">
        <p14:creationId xmlns:p14="http://schemas.microsoft.com/office/powerpoint/2010/main" val="1451935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Kas yra </a:t>
            </a:r>
            <a:r>
              <a:rPr lang="lt-LT" b="1" dirty="0" smtClean="0">
                <a:effectLst>
                  <a:outerShdw blurRad="38100" dist="38100" dir="2700000" algn="tl">
                    <a:srgbClr val="000000">
                      <a:alpha val="43137"/>
                    </a:srgbClr>
                  </a:outerShdw>
                </a:effectLst>
              </a:rPr>
              <a:t>tobulas</a:t>
            </a:r>
            <a:r>
              <a:rPr lang="lt-LT" dirty="0" smtClean="0"/>
              <a:t>? </a:t>
            </a:r>
            <a:endParaRPr lang="lt-LT" dirty="0"/>
          </a:p>
        </p:txBody>
      </p:sp>
      <p:sp>
        <p:nvSpPr>
          <p:cNvPr id="3" name="Turinio vietos rezervavimo ženklas 2"/>
          <p:cNvSpPr>
            <a:spLocks noGrp="1"/>
          </p:cNvSpPr>
          <p:nvPr>
            <p:ph idx="1"/>
          </p:nvPr>
        </p:nvSpPr>
        <p:spPr/>
        <p:txBody>
          <a:bodyPr>
            <a:normAutofit/>
          </a:bodyPr>
          <a:lstStyle/>
          <a:p>
            <a:r>
              <a:rPr lang="lt-LT" sz="7200" b="1" dirty="0"/>
              <a:t>L</a:t>
            </a:r>
            <a:r>
              <a:rPr lang="lt-LT" sz="7200" b="1" dirty="0" smtClean="0"/>
              <a:t>abai geras, neturintis trūkumų.</a:t>
            </a:r>
          </a:p>
        </p:txBody>
      </p:sp>
    </p:spTree>
    <p:extLst>
      <p:ext uri="{BB962C8B-B14F-4D97-AF65-F5344CB8AC3E}">
        <p14:creationId xmlns:p14="http://schemas.microsoft.com/office/powerpoint/2010/main" val="38282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0" y="188640"/>
            <a:ext cx="8640960" cy="6408712"/>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lt-LT" sz="2200" dirty="0" smtClean="0">
                <a:latin typeface="Tahoma" panose="020B0604030504040204" pitchFamily="34" charset="0"/>
                <a:ea typeface="Tahoma" panose="020B0604030504040204" pitchFamily="34" charset="0"/>
                <a:cs typeface="Tahoma" panose="020B0604030504040204" pitchFamily="34" charset="0"/>
              </a:rPr>
              <a:t>keistas, jame vyksta stebuklai, regimi miražai. Žiema ne tik transformuoja išorinį pasaulio vaizdinį, ji keičia ir žmogų. Lyrinis subjektas sunkiai beatpažįsta realų pasaulį, tik pasąmonėje (sapne) jį identifikuoja. Pats žmogus regėdamas aplinkos metamorfozę ir pats ją keičia savo vaizdiniuose, vizijose. Eilėraščio žmogus išskirtinis, nes turi galių regėti tokius dalykus, kuriuos ne kiekvienas gali pamatyti. Tai meniškos, kūrybiškos prigimties, subtiliai jaučianti aplinką, įsiklausanti į savo būseną, trokštanti realybę išgyventi kaip pasaką asmenybė. Lyrinis subjektas nori pasaulio grožį matyti kartu su kitu žmogumi. Tačiau jam tenka nusivilti, nes  pašnekovas negeba „žaisti“ pagal pasakiško pasaulio taisykles – neatpažįsta  stebuklo kasdienybėje. Lyrinis subjektas nesupyksta ant jo, priešingai, stengiasi pasekti jam gyvenimo pasaką. H. Radausko eilėraštis labai puošnus, estetiškas. </a:t>
            </a:r>
            <a:r>
              <a:rPr lang="lt-LT" sz="2200" b="1" dirty="0" smtClean="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Poetas  metaforomis ir personifikacijomis</a:t>
            </a:r>
            <a:r>
              <a:rPr lang="lt-LT" sz="2200" dirty="0" smtClean="0">
                <a:latin typeface="Tahoma" panose="020B0604030504040204" pitchFamily="34" charset="0"/>
                <a:ea typeface="Tahoma" panose="020B0604030504040204" pitchFamily="34" charset="0"/>
                <a:cs typeface="Tahoma" panose="020B0604030504040204" pitchFamily="34" charset="0"/>
              </a:rPr>
              <a:t> kuria transformuotą, net siurrealistinį pasaulio  vaizdą, tačiau labai estetišką, malonų akiai ir širdžiai. </a:t>
            </a:r>
          </a:p>
        </p:txBody>
      </p:sp>
    </p:spTree>
    <p:extLst>
      <p:ext uri="{BB962C8B-B14F-4D97-AF65-F5344CB8AC3E}">
        <p14:creationId xmlns:p14="http://schemas.microsoft.com/office/powerpoint/2010/main" val="3797319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Pabaiga</a:t>
            </a:r>
            <a:endParaRPr lang="lt-LT" dirty="0"/>
          </a:p>
        </p:txBody>
      </p:sp>
      <p:sp>
        <p:nvSpPr>
          <p:cNvPr id="3" name="Turinio vietos rezervavimo ženklas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lgn="just">
              <a:buNone/>
            </a:pPr>
            <a:r>
              <a:rPr lang="lt-LT" dirty="0" smtClean="0">
                <a:latin typeface="Tahoma" panose="020B0604030504040204" pitchFamily="34" charset="0"/>
                <a:ea typeface="Tahoma" panose="020B0604030504040204" pitchFamily="34" charset="0"/>
                <a:cs typeface="Tahoma" panose="020B0604030504040204" pitchFamily="34" charset="0"/>
              </a:rPr>
              <a:t>      Taigi V. Mykolaičio-Putino ir H. </a:t>
            </a:r>
            <a:r>
              <a:rPr lang="lt-LT" dirty="0">
                <a:latin typeface="Tahoma" panose="020B0604030504040204" pitchFamily="34" charset="0"/>
                <a:ea typeface="Tahoma" panose="020B0604030504040204" pitchFamily="34" charset="0"/>
                <a:cs typeface="Tahoma" panose="020B0604030504040204" pitchFamily="34" charset="0"/>
              </a:rPr>
              <a:t>R</a:t>
            </a:r>
            <a:r>
              <a:rPr lang="lt-LT" dirty="0" smtClean="0">
                <a:latin typeface="Tahoma" panose="020B0604030504040204" pitchFamily="34" charset="0"/>
                <a:ea typeface="Tahoma" panose="020B0604030504040204" pitchFamily="34" charset="0"/>
                <a:cs typeface="Tahoma" panose="020B0604030504040204" pitchFamily="34" charset="0"/>
              </a:rPr>
              <a:t>adausko poezijoje </a:t>
            </a:r>
            <a:r>
              <a:rPr lang="lt-LT" dirty="0">
                <a:latin typeface="Tahoma" panose="020B0604030504040204" pitchFamily="34" charset="0"/>
                <a:ea typeface="Tahoma" panose="020B0604030504040204" pitchFamily="34" charset="0"/>
                <a:cs typeface="Tahoma" panose="020B0604030504040204" pitchFamily="34" charset="0"/>
              </a:rPr>
              <a:t> </a:t>
            </a:r>
            <a:r>
              <a:rPr lang="lt-LT" dirty="0" smtClean="0">
                <a:latin typeface="Tahoma" panose="020B0604030504040204" pitchFamily="34" charset="0"/>
                <a:ea typeface="Tahoma" panose="020B0604030504040204" pitchFamily="34" charset="0"/>
                <a:cs typeface="Tahoma" panose="020B0604030504040204" pitchFamily="34" charset="0"/>
              </a:rPr>
              <a:t>išryškinamas žmogaus siekis kurti tobulesnį pasaulį. Poetų tekstuose  realybė perkuriama siekiant jai suteikti idealų ir pasakišką  pavidalą. </a:t>
            </a:r>
            <a:r>
              <a:rPr lang="lt-LT" dirty="0">
                <a:latin typeface="Tahoma" panose="020B0604030504040204" pitchFamily="34" charset="0"/>
                <a:ea typeface="Tahoma" panose="020B0604030504040204" pitchFamily="34" charset="0"/>
                <a:cs typeface="Tahoma" panose="020B0604030504040204" pitchFamily="34" charset="0"/>
              </a:rPr>
              <a:t> </a:t>
            </a:r>
            <a:r>
              <a:rPr lang="lt-LT" dirty="0" smtClean="0">
                <a:latin typeface="Tahoma" panose="020B0604030504040204" pitchFamily="34" charset="0"/>
                <a:ea typeface="Tahoma" panose="020B0604030504040204" pitchFamily="34" charset="0"/>
                <a:cs typeface="Tahoma" panose="020B0604030504040204" pitchFamily="34" charset="0"/>
              </a:rPr>
              <a:t>Idealioje aplinkoje lyrinis subjektas, patirdamas euforiją, jaučia savo egzistencijos prasmę. </a:t>
            </a:r>
            <a:endParaRPr lang="lt-L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864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Rašinio </a:t>
            </a:r>
            <a:r>
              <a:rPr lang="lt-LT" b="1" dirty="0" smtClean="0">
                <a:effectLst>
                  <a:outerShdw blurRad="38100" dist="38100" dir="2700000" algn="tl">
                    <a:srgbClr val="000000">
                      <a:alpha val="43137"/>
                    </a:srgbClr>
                  </a:outerShdw>
                </a:effectLst>
              </a:rPr>
              <a:t>kryptys</a:t>
            </a:r>
            <a:endParaRPr lang="lt-LT" b="1" dirty="0">
              <a:effectLst>
                <a:outerShdw blurRad="38100" dist="38100" dir="2700000" algn="tl">
                  <a:srgbClr val="000000">
                    <a:alpha val="43137"/>
                  </a:srgbClr>
                </a:outerShdw>
              </a:effectLst>
            </a:endParaRPr>
          </a:p>
        </p:txBody>
      </p:sp>
      <p:sp>
        <p:nvSpPr>
          <p:cNvPr id="4" name="Antraštė 1"/>
          <p:cNvSpPr txBox="1">
            <a:spLocks/>
          </p:cNvSpPr>
          <p:nvPr/>
        </p:nvSpPr>
        <p:spPr>
          <a:xfrm>
            <a:off x="685800" y="2130425"/>
            <a:ext cx="7772400" cy="147002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lt-LT" b="1" dirty="0" smtClean="0">
                <a:solidFill>
                  <a:srgbClr val="7030A0"/>
                </a:solidFill>
                <a:effectLst>
                  <a:outerShdw blurRad="38100" dist="38100" dir="2700000" algn="tl">
                    <a:srgbClr val="000000">
                      <a:alpha val="43137"/>
                    </a:srgbClr>
                  </a:outerShdw>
                </a:effectLst>
              </a:rPr>
              <a:t>Ar</a:t>
            </a:r>
            <a:r>
              <a:rPr lang="lt-LT" b="1" dirty="0" smtClean="0"/>
              <a:t> literatūra išaukština </a:t>
            </a:r>
            <a:r>
              <a:rPr lang="lt-LT" b="1" dirty="0" smtClean="0">
                <a:solidFill>
                  <a:srgbClr val="C00000"/>
                </a:solidFill>
              </a:rPr>
              <a:t>žmogaus </a:t>
            </a:r>
            <a:r>
              <a:rPr lang="lt-LT" b="1" dirty="0" smtClean="0"/>
              <a:t>siekį kurti </a:t>
            </a:r>
            <a:r>
              <a:rPr lang="lt-LT" b="1" dirty="0" smtClean="0">
                <a:solidFill>
                  <a:srgbClr val="00B050"/>
                </a:solidFill>
                <a:effectLst>
                  <a:outerShdw blurRad="38100" dist="38100" dir="2700000" algn="tl">
                    <a:srgbClr val="000000">
                      <a:alpha val="43137"/>
                    </a:srgbClr>
                  </a:outerShdw>
                </a:effectLst>
              </a:rPr>
              <a:t>tobulesnį </a:t>
            </a:r>
            <a:r>
              <a:rPr lang="lt-LT" b="1" dirty="0" smtClean="0">
                <a:solidFill>
                  <a:srgbClr val="7030A0"/>
                </a:solidFill>
                <a:effectLst>
                  <a:outerShdw blurRad="38100" dist="38100" dir="2700000" algn="tl">
                    <a:srgbClr val="000000">
                      <a:alpha val="43137"/>
                    </a:srgbClr>
                  </a:outerShdw>
                </a:effectLst>
              </a:rPr>
              <a:t>pasaulį?</a:t>
            </a:r>
            <a:endParaRPr lang="lt-LT" dirty="0">
              <a:solidFill>
                <a:srgbClr val="7030A0"/>
              </a:solidFill>
              <a:effectLst>
                <a:outerShdw blurRad="38100" dist="38100" dir="2700000" algn="tl">
                  <a:srgbClr val="000000">
                    <a:alpha val="43137"/>
                  </a:srgbClr>
                </a:outerShdw>
              </a:effectLst>
            </a:endParaRPr>
          </a:p>
        </p:txBody>
      </p:sp>
      <p:sp>
        <p:nvSpPr>
          <p:cNvPr id="5" name="Antraštė 1"/>
          <p:cNvSpPr txBox="1">
            <a:spLocks/>
          </p:cNvSpPr>
          <p:nvPr/>
        </p:nvSpPr>
        <p:spPr>
          <a:xfrm>
            <a:off x="685800" y="4077072"/>
            <a:ext cx="7772400" cy="147002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lt-LT" b="1" dirty="0" smtClean="0">
                <a:solidFill>
                  <a:srgbClr val="7030A0"/>
                </a:solidFill>
                <a:effectLst>
                  <a:outerShdw blurRad="38100" dist="38100" dir="2700000" algn="tl">
                    <a:srgbClr val="000000">
                      <a:alpha val="43137"/>
                    </a:srgbClr>
                  </a:outerShdw>
                </a:effectLst>
              </a:rPr>
              <a:t>Kaip</a:t>
            </a:r>
            <a:r>
              <a:rPr lang="lt-LT" b="1" dirty="0" smtClean="0"/>
              <a:t> literatūra išaukština </a:t>
            </a:r>
            <a:r>
              <a:rPr lang="lt-LT" b="1" dirty="0" smtClean="0">
                <a:solidFill>
                  <a:srgbClr val="C00000"/>
                </a:solidFill>
              </a:rPr>
              <a:t>žmogaus </a:t>
            </a:r>
            <a:r>
              <a:rPr lang="lt-LT" b="1" dirty="0" smtClean="0"/>
              <a:t>siekį kurti </a:t>
            </a:r>
            <a:r>
              <a:rPr lang="lt-LT" b="1" dirty="0" smtClean="0">
                <a:solidFill>
                  <a:srgbClr val="00B050"/>
                </a:solidFill>
                <a:effectLst>
                  <a:outerShdw blurRad="38100" dist="38100" dir="2700000" algn="tl">
                    <a:srgbClr val="000000">
                      <a:alpha val="43137"/>
                    </a:srgbClr>
                  </a:outerShdw>
                </a:effectLst>
              </a:rPr>
              <a:t>tobulesnį </a:t>
            </a:r>
            <a:r>
              <a:rPr lang="lt-LT" b="1" dirty="0" smtClean="0">
                <a:solidFill>
                  <a:srgbClr val="7030A0"/>
                </a:solidFill>
                <a:effectLst>
                  <a:outerShdw blurRad="38100" dist="38100" dir="2700000" algn="tl">
                    <a:srgbClr val="000000">
                      <a:alpha val="43137"/>
                    </a:srgbClr>
                  </a:outerShdw>
                </a:effectLst>
              </a:rPr>
              <a:t>pasaulį?</a:t>
            </a:r>
            <a:endParaRPr lang="lt-LT"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7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1"/>
          <p:cNvSpPr txBox="1">
            <a:spLocks noGrp="1"/>
          </p:cNvSpPr>
          <p:nvPr>
            <p:ph type="title"/>
          </p:nvPr>
        </p:nvSpPr>
        <p:spPr>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lt-LT" b="1" dirty="0" smtClean="0">
                <a:solidFill>
                  <a:srgbClr val="7030A0"/>
                </a:solidFill>
                <a:effectLst>
                  <a:outerShdw blurRad="38100" dist="38100" dir="2700000" algn="tl">
                    <a:srgbClr val="000000">
                      <a:alpha val="43137"/>
                    </a:srgbClr>
                  </a:outerShdw>
                </a:effectLst>
              </a:rPr>
              <a:t>Ar</a:t>
            </a:r>
            <a:r>
              <a:rPr lang="lt-LT" b="1" dirty="0" smtClean="0"/>
              <a:t> literatūra išaukština </a:t>
            </a:r>
            <a:r>
              <a:rPr lang="lt-LT" b="1" dirty="0" smtClean="0">
                <a:solidFill>
                  <a:srgbClr val="C00000"/>
                </a:solidFill>
              </a:rPr>
              <a:t>žmogaus </a:t>
            </a:r>
            <a:r>
              <a:rPr lang="lt-LT" b="1" dirty="0" smtClean="0"/>
              <a:t>siekį kurti </a:t>
            </a:r>
            <a:r>
              <a:rPr lang="lt-LT" b="1" dirty="0" smtClean="0">
                <a:solidFill>
                  <a:srgbClr val="00B050"/>
                </a:solidFill>
                <a:effectLst>
                  <a:outerShdw blurRad="38100" dist="38100" dir="2700000" algn="tl">
                    <a:srgbClr val="000000">
                      <a:alpha val="43137"/>
                    </a:srgbClr>
                  </a:outerShdw>
                </a:effectLst>
              </a:rPr>
              <a:t>tobulesnį </a:t>
            </a:r>
            <a:r>
              <a:rPr lang="lt-LT" b="1" dirty="0" smtClean="0">
                <a:solidFill>
                  <a:srgbClr val="7030A0"/>
                </a:solidFill>
                <a:effectLst>
                  <a:outerShdw blurRad="38100" dist="38100" dir="2700000" algn="tl">
                    <a:srgbClr val="000000">
                      <a:alpha val="43137"/>
                    </a:srgbClr>
                  </a:outerShdw>
                </a:effectLst>
              </a:rPr>
              <a:t>pasaulį?</a:t>
            </a:r>
            <a:endParaRPr lang="lt-LT" dirty="0">
              <a:solidFill>
                <a:srgbClr val="7030A0"/>
              </a:solidFill>
              <a:effectLst>
                <a:outerShdw blurRad="38100" dist="38100" dir="2700000" algn="tl">
                  <a:srgbClr val="000000">
                    <a:alpha val="43137"/>
                  </a:srgbClr>
                </a:outerShdw>
              </a:effectLst>
            </a:endParaRPr>
          </a:p>
        </p:txBody>
      </p:sp>
      <p:sp>
        <p:nvSpPr>
          <p:cNvPr id="4" name="Antraštė 1"/>
          <p:cNvSpPr txBox="1">
            <a:spLocks/>
          </p:cNvSpPr>
          <p:nvPr/>
        </p:nvSpPr>
        <p:spPr>
          <a:xfrm>
            <a:off x="206139" y="2492896"/>
            <a:ext cx="8642911" cy="22322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lt-LT" dirty="0" smtClean="0">
                <a:solidFill>
                  <a:srgbClr val="7030A0"/>
                </a:solidFill>
                <a:effectLst>
                  <a:outerShdw blurRad="38100" dist="38100" dir="2700000" algn="tl">
                    <a:srgbClr val="000000">
                      <a:alpha val="43137"/>
                    </a:srgbClr>
                  </a:outerShdw>
                </a:effectLst>
              </a:rPr>
              <a:t>Taip</a:t>
            </a:r>
            <a:r>
              <a:rPr lang="lt-LT" dirty="0">
                <a:solidFill>
                  <a:srgbClr val="7030A0"/>
                </a:solidFill>
                <a:effectLst>
                  <a:outerShdw blurRad="38100" dist="38100" dir="2700000" algn="tl">
                    <a:srgbClr val="000000">
                      <a:alpha val="43137"/>
                    </a:srgbClr>
                  </a:outerShdw>
                </a:effectLst>
              </a:rPr>
              <a:t>.</a:t>
            </a:r>
            <a:r>
              <a:rPr lang="lt-LT" dirty="0" smtClean="0">
                <a:solidFill>
                  <a:srgbClr val="7030A0"/>
                </a:solidFill>
                <a:effectLst>
                  <a:outerShdw blurRad="38100" dist="38100" dir="2700000" algn="tl">
                    <a:srgbClr val="000000">
                      <a:alpha val="43137"/>
                    </a:srgbClr>
                  </a:outerShdw>
                </a:effectLst>
              </a:rPr>
              <a:t> </a:t>
            </a:r>
          </a:p>
          <a:p>
            <a:r>
              <a:rPr lang="lt-LT" b="1" dirty="0" smtClean="0">
                <a:solidFill>
                  <a:schemeClr val="tx1"/>
                </a:solidFill>
                <a:effectLst>
                  <a:outerShdw blurRad="38100" dist="38100" dir="2700000" algn="tl">
                    <a:srgbClr val="000000">
                      <a:alpha val="43137"/>
                    </a:srgbClr>
                  </a:outerShdw>
                </a:effectLst>
              </a:rPr>
              <a:t>IŠAUKŠTINA </a:t>
            </a:r>
            <a:endParaRPr lang="lt-LT"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576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Kas gali </a:t>
            </a:r>
            <a:r>
              <a:rPr lang="lt-LT" b="1" dirty="0" smtClean="0">
                <a:effectLst>
                  <a:outerShdw blurRad="38100" dist="38100" dir="2700000" algn="tl">
                    <a:srgbClr val="000000">
                      <a:alpha val="43137"/>
                    </a:srgbClr>
                  </a:outerShdw>
                </a:effectLst>
              </a:rPr>
              <a:t>pasaulį</a:t>
            </a:r>
            <a:r>
              <a:rPr lang="lt-LT" dirty="0" smtClean="0"/>
              <a:t> daryti tobulą?</a:t>
            </a:r>
            <a:endParaRPr lang="lt-LT" dirty="0"/>
          </a:p>
        </p:txBody>
      </p:sp>
      <p:sp>
        <p:nvSpPr>
          <p:cNvPr id="4" name="TextBox 3"/>
          <p:cNvSpPr txBox="1"/>
          <p:nvPr/>
        </p:nvSpPr>
        <p:spPr>
          <a:xfrm>
            <a:off x="611560" y="1988840"/>
            <a:ext cx="2869312"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Aplinkos grožis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74536" y="3477172"/>
            <a:ext cx="3495637"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Žmogaus vertybės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707904" y="1670061"/>
            <a:ext cx="1857624"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natūralus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707904" y="2420888"/>
            <a:ext cx="1713931"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sukurtas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597958" y="3356992"/>
            <a:ext cx="1747594"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gerumas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004048" y="4221088"/>
            <a:ext cx="2339102"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teisingumas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270173" y="4910841"/>
            <a:ext cx="115166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meilė</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835696" y="5213092"/>
            <a:ext cx="1524776"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darbas,</a:t>
            </a:r>
          </a:p>
          <a:p>
            <a:r>
              <a:rPr lang="lt-LT" sz="3200" dirty="0" smtClean="0">
                <a:latin typeface="Tahoma" panose="020B0604030504040204" pitchFamily="34" charset="0"/>
                <a:ea typeface="Tahoma" panose="020B0604030504040204" pitchFamily="34" charset="0"/>
                <a:cs typeface="Tahoma" panose="020B0604030504040204" pitchFamily="34" charset="0"/>
              </a:rPr>
              <a:t>veikla</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40386" y="5057912"/>
            <a:ext cx="1414170"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lt-LT" sz="3200" dirty="0">
                <a:latin typeface="Tahoma" panose="020B0604030504040204" pitchFamily="34" charset="0"/>
                <a:ea typeface="Tahoma" panose="020B0604030504040204" pitchFamily="34" charset="0"/>
                <a:cs typeface="Tahoma" panose="020B0604030504040204" pitchFamily="34" charset="0"/>
              </a:rPr>
              <a:t>k</a:t>
            </a:r>
            <a:r>
              <a:rPr lang="lt-LT" sz="3200" dirty="0" smtClean="0">
                <a:latin typeface="Tahoma" panose="020B0604030504040204" pitchFamily="34" charset="0"/>
                <a:ea typeface="Tahoma" panose="020B0604030504040204" pitchFamily="34" charset="0"/>
                <a:cs typeface="Tahoma" panose="020B0604030504040204" pitchFamily="34" charset="0"/>
              </a:rPr>
              <a:t>ūryba</a:t>
            </a:r>
            <a:endParaRPr lang="lt-LT" sz="32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2" descr="http://upload.wikimedia.org/wikipedia/commons/c/cd/LARGE_elevation-1080x1080-animated72step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712925"/>
            <a:ext cx="1882031" cy="18820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35896" y="5649665"/>
            <a:ext cx="2265364"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tobulėjimas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012160" y="5154750"/>
            <a:ext cx="1240661"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grožis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39552" y="4221088"/>
            <a:ext cx="3848746"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vienybė, bendrumas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16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1"/>
          <p:cNvSpPr txBox="1">
            <a:spLocks noGrp="1"/>
          </p:cNvSpPr>
          <p:nvPr>
            <p:ph type="title"/>
          </p:nvPr>
        </p:nvSpPr>
        <p:spPr>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lt-LT" b="1" dirty="0" smtClean="0">
                <a:solidFill>
                  <a:srgbClr val="7030A0"/>
                </a:solidFill>
                <a:effectLst>
                  <a:outerShdw blurRad="38100" dist="38100" dir="2700000" algn="tl">
                    <a:srgbClr val="000000">
                      <a:alpha val="43137"/>
                    </a:srgbClr>
                  </a:outerShdw>
                </a:effectLst>
              </a:rPr>
              <a:t>Kaip</a:t>
            </a:r>
            <a:r>
              <a:rPr lang="lt-LT" b="1" dirty="0" smtClean="0"/>
              <a:t> </a:t>
            </a:r>
            <a:r>
              <a:rPr lang="lt-LT" b="1" u="sng" dirty="0" smtClean="0"/>
              <a:t>literatūra</a:t>
            </a:r>
            <a:r>
              <a:rPr lang="lt-LT" b="1" dirty="0" smtClean="0"/>
              <a:t> išaukština </a:t>
            </a:r>
            <a:r>
              <a:rPr lang="lt-LT" b="1" dirty="0" smtClean="0">
                <a:solidFill>
                  <a:srgbClr val="C00000"/>
                </a:solidFill>
              </a:rPr>
              <a:t>žmogaus </a:t>
            </a:r>
            <a:r>
              <a:rPr lang="lt-LT" b="1" dirty="0" smtClean="0"/>
              <a:t>siekį kurti </a:t>
            </a:r>
            <a:r>
              <a:rPr lang="lt-LT" b="1" dirty="0" smtClean="0">
                <a:solidFill>
                  <a:srgbClr val="00B050"/>
                </a:solidFill>
                <a:effectLst>
                  <a:outerShdw blurRad="38100" dist="38100" dir="2700000" algn="tl">
                    <a:srgbClr val="000000">
                      <a:alpha val="43137"/>
                    </a:srgbClr>
                  </a:outerShdw>
                </a:effectLst>
              </a:rPr>
              <a:t>tobulesnį </a:t>
            </a:r>
            <a:r>
              <a:rPr lang="lt-LT" b="1" dirty="0" smtClean="0">
                <a:solidFill>
                  <a:srgbClr val="7030A0"/>
                </a:solidFill>
                <a:effectLst>
                  <a:outerShdw blurRad="38100" dist="38100" dir="2700000" algn="tl">
                    <a:srgbClr val="000000">
                      <a:alpha val="43137"/>
                    </a:srgbClr>
                  </a:outerShdw>
                </a:effectLst>
              </a:rPr>
              <a:t>pasaulį?</a:t>
            </a:r>
            <a:endParaRPr lang="lt-LT" dirty="0">
              <a:solidFill>
                <a:srgbClr val="7030A0"/>
              </a:solidFill>
              <a:effectLst>
                <a:outerShdw blurRad="38100" dist="38100" dir="2700000" algn="tl">
                  <a:srgbClr val="000000">
                    <a:alpha val="43137"/>
                  </a:srgbClr>
                </a:outerShdw>
              </a:effectLst>
            </a:endParaRPr>
          </a:p>
        </p:txBody>
      </p:sp>
      <p:pic>
        <p:nvPicPr>
          <p:cNvPr id="1026" name="Picture 2" descr="http://pixabay.com/static/uploads/photo/2013/07/18/10/58/man-163693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90" y="1700807"/>
            <a:ext cx="3765478" cy="4685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988840"/>
            <a:ext cx="2500621"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M. Mažvydas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11560" y="2996952"/>
            <a:ext cx="1812932"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Maironis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611560" y="4018860"/>
            <a:ext cx="2766719"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H. </a:t>
            </a:r>
            <a:r>
              <a:rPr lang="lt-LT" sz="3200" dirty="0">
                <a:latin typeface="Tahoma" panose="020B0604030504040204" pitchFamily="34" charset="0"/>
                <a:ea typeface="Tahoma" panose="020B0604030504040204" pitchFamily="34" charset="0"/>
                <a:cs typeface="Tahoma" panose="020B0604030504040204" pitchFamily="34" charset="0"/>
              </a:rPr>
              <a:t>R</a:t>
            </a:r>
            <a:r>
              <a:rPr lang="lt-LT" sz="3200" dirty="0" smtClean="0">
                <a:latin typeface="Tahoma" panose="020B0604030504040204" pitchFamily="34" charset="0"/>
                <a:ea typeface="Tahoma" panose="020B0604030504040204" pitchFamily="34" charset="0"/>
                <a:cs typeface="Tahoma" panose="020B0604030504040204" pitchFamily="34" charset="0"/>
              </a:rPr>
              <a:t>adauskas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580112" y="2060848"/>
            <a:ext cx="243143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 </a:t>
            </a:r>
            <a:r>
              <a:rPr lang="lt-LT" sz="3200" dirty="0">
                <a:latin typeface="Tahoma" panose="020B0604030504040204" pitchFamily="34" charset="0"/>
                <a:ea typeface="Tahoma" panose="020B0604030504040204" pitchFamily="34" charset="0"/>
                <a:cs typeface="Tahoma" panose="020B0604030504040204" pitchFamily="34" charset="0"/>
              </a:rPr>
              <a:t>Š</a:t>
            </a:r>
            <a:r>
              <a:rPr lang="lt-LT" sz="3200" dirty="0" smtClean="0">
                <a:latin typeface="Tahoma" panose="020B0604030504040204" pitchFamily="34" charset="0"/>
                <a:ea typeface="Tahoma" panose="020B0604030504040204" pitchFamily="34" charset="0"/>
                <a:cs typeface="Tahoma" panose="020B0604030504040204" pitchFamily="34" charset="0"/>
              </a:rPr>
              <a:t>ekspyras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580112" y="3017416"/>
            <a:ext cx="2118657"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J. Biliūnas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573455" y="3859900"/>
            <a:ext cx="1783630"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 </a:t>
            </a:r>
            <a:r>
              <a:rPr lang="lt-LT" sz="3200" dirty="0">
                <a:latin typeface="Tahoma" panose="020B0604030504040204" pitchFamily="34" charset="0"/>
                <a:ea typeface="Tahoma" panose="020B0604030504040204" pitchFamily="34" charset="0"/>
                <a:cs typeface="Tahoma" panose="020B0604030504040204" pitchFamily="34" charset="0"/>
              </a:rPr>
              <a:t>K</a:t>
            </a:r>
            <a:r>
              <a:rPr lang="lt-LT" sz="3200" dirty="0" smtClean="0">
                <a:latin typeface="Tahoma" panose="020B0604030504040204" pitchFamily="34" charset="0"/>
                <a:ea typeface="Tahoma" panose="020B0604030504040204" pitchFamily="34" charset="0"/>
                <a:cs typeface="Tahoma" panose="020B0604030504040204" pitchFamily="34" charset="0"/>
              </a:rPr>
              <a:t>rėvė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539086" y="4603635"/>
            <a:ext cx="1852367"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V.Kudirka</a:t>
            </a:r>
            <a:endParaRPr lang="lt-LT" sz="3200"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http://www.prayeramid.org/Globe-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5656" y="2351985"/>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6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lt-LT" dirty="0" smtClean="0"/>
              <a:t>Kuo naudingi pasiūlyti autoriai?</a:t>
            </a:r>
            <a:endParaRPr lang="lt-LT" dirty="0"/>
          </a:p>
        </p:txBody>
      </p:sp>
      <p:pic>
        <p:nvPicPr>
          <p:cNvPr id="3" name="Picture 4" descr="http://www.prayeramid.org/Globe-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53317"/>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77673" y="1696452"/>
            <a:ext cx="2500621"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M. Mažvydas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710196" y="2420888"/>
            <a:ext cx="3573607"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600" dirty="0" smtClean="0">
                <a:latin typeface="Tahoma" panose="020B0604030504040204" pitchFamily="34" charset="0"/>
                <a:ea typeface="Tahoma" panose="020B0604030504040204" pitchFamily="34" charset="0"/>
                <a:cs typeface="Tahoma" panose="020B0604030504040204" pitchFamily="34" charset="0"/>
              </a:rPr>
              <a:t>TEMOS</a:t>
            </a:r>
            <a:r>
              <a:rPr lang="lt-LT" sz="3200" dirty="0" smtClean="0">
                <a:latin typeface="Tahoma" panose="020B0604030504040204" pitchFamily="34" charset="0"/>
                <a:ea typeface="Tahoma" panose="020B0604030504040204" pitchFamily="34" charset="0"/>
                <a:cs typeface="Tahoma" panose="020B0604030504040204" pitchFamily="34" charset="0"/>
              </a:rPr>
              <a:t> ASPEKTAI</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51520" y="3212976"/>
            <a:ext cx="8568952"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2800" dirty="0" smtClean="0">
                <a:latin typeface="Tahoma" panose="020B0604030504040204" pitchFamily="34" charset="0"/>
                <a:ea typeface="Tahoma" panose="020B0604030504040204" pitchFamily="34" charset="0"/>
                <a:cs typeface="Tahoma" panose="020B0604030504040204" pitchFamily="34" charset="0"/>
              </a:rPr>
              <a:t>Prakalboje knygelės pačios </a:t>
            </a:r>
            <a:r>
              <a:rPr lang="lt-LT" sz="2800" dirty="0" err="1" smtClean="0">
                <a:latin typeface="Tahoma" panose="020B0604030504040204" pitchFamily="34" charset="0"/>
                <a:ea typeface="Tahoma" panose="020B0604030504040204" pitchFamily="34" charset="0"/>
                <a:cs typeface="Tahoma" panose="020B0604030504040204" pitchFamily="34" charset="0"/>
              </a:rPr>
              <a:t>bylo</a:t>
            </a:r>
            <a:r>
              <a:rPr lang="lt-LT" sz="2800" dirty="0" smtClean="0">
                <a:latin typeface="Tahoma" panose="020B0604030504040204" pitchFamily="34" charset="0"/>
                <a:ea typeface="Tahoma" panose="020B0604030504040204" pitchFamily="34" charset="0"/>
                <a:cs typeface="Tahoma" panose="020B0604030504040204" pitchFamily="34" charset="0"/>
              </a:rPr>
              <a:t>...“ lietuviai </a:t>
            </a:r>
          </a:p>
          <a:p>
            <a:r>
              <a:rPr lang="lt-LT" sz="2800" dirty="0" smtClean="0">
                <a:latin typeface="Tahoma" panose="020B0604030504040204" pitchFamily="34" charset="0"/>
                <a:ea typeface="Tahoma" panose="020B0604030504040204" pitchFamily="34" charset="0"/>
                <a:cs typeface="Tahoma" panose="020B0604030504040204" pitchFamily="34" charset="0"/>
              </a:rPr>
              <a:t>pamokomi būti </a:t>
            </a:r>
            <a:r>
              <a:rPr lang="lt-LT" sz="2800" b="1" dirty="0" smtClean="0">
                <a:latin typeface="Tahoma" panose="020B0604030504040204" pitchFamily="34" charset="0"/>
                <a:ea typeface="Tahoma" panose="020B0604030504040204" pitchFamily="34" charset="0"/>
                <a:cs typeface="Tahoma" panose="020B0604030504040204" pitchFamily="34" charset="0"/>
              </a:rPr>
              <a:t>vieningi</a:t>
            </a:r>
            <a:r>
              <a:rPr lang="lt-LT" sz="2800" dirty="0">
                <a:latin typeface="Tahoma" panose="020B0604030504040204" pitchFamily="34" charset="0"/>
                <a:ea typeface="Tahoma" panose="020B0604030504040204" pitchFamily="34" charset="0"/>
                <a:cs typeface="Tahoma" panose="020B0604030504040204" pitchFamily="34" charset="0"/>
              </a:rPr>
              <a:t> </a:t>
            </a:r>
            <a:r>
              <a:rPr lang="lt-LT" sz="2800" dirty="0" smtClean="0">
                <a:latin typeface="Tahoma" panose="020B0604030504040204" pitchFamily="34" charset="0"/>
                <a:ea typeface="Tahoma" panose="020B0604030504040204" pitchFamily="34" charset="0"/>
                <a:cs typeface="Tahoma" panose="020B0604030504040204" pitchFamily="34" charset="0"/>
              </a:rPr>
              <a:t>(„</a:t>
            </a:r>
            <a:r>
              <a:rPr lang="lt-LT" sz="2800" u="sng" dirty="0" smtClean="0">
                <a:latin typeface="Tahoma" panose="020B0604030504040204" pitchFamily="34" charset="0"/>
                <a:ea typeface="Tahoma" panose="020B0604030504040204" pitchFamily="34" charset="0"/>
                <a:cs typeface="Tahoma" panose="020B0604030504040204" pitchFamily="34" charset="0"/>
              </a:rPr>
              <a:t>Broliai, seserys</a:t>
            </a:r>
            <a:r>
              <a:rPr lang="lt-LT" sz="2800" dirty="0" smtClean="0">
                <a:latin typeface="Tahoma" panose="020B0604030504040204" pitchFamily="34" charset="0"/>
                <a:ea typeface="Tahoma" panose="020B0604030504040204" pitchFamily="34" charset="0"/>
                <a:cs typeface="Tahoma" panose="020B0604030504040204" pitchFamily="34" charset="0"/>
              </a:rPr>
              <a:t>, imkit...“) </a:t>
            </a:r>
            <a:endParaRPr lang="lt-L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51520" y="4437112"/>
            <a:ext cx="8568952"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2400" dirty="0" smtClean="0">
                <a:latin typeface="Tahoma" panose="020B0604030504040204" pitchFamily="34" charset="0"/>
                <a:ea typeface="Tahoma" panose="020B0604030504040204" pitchFamily="34" charset="0"/>
                <a:cs typeface="Tahoma" panose="020B0604030504040204" pitchFamily="34" charset="0"/>
              </a:rPr>
              <a:t>Žmonės raginami </a:t>
            </a:r>
            <a:r>
              <a:rPr lang="lt-LT" sz="2400" b="1" dirty="0" smtClean="0">
                <a:latin typeface="Tahoma" panose="020B0604030504040204" pitchFamily="34" charset="0"/>
                <a:ea typeface="Tahoma" panose="020B0604030504040204" pitchFamily="34" charset="0"/>
                <a:cs typeface="Tahoma" panose="020B0604030504040204" pitchFamily="34" charset="0"/>
              </a:rPr>
              <a:t>siekti mokslo </a:t>
            </a:r>
            <a:r>
              <a:rPr lang="lt-LT" sz="2400" dirty="0" smtClean="0">
                <a:latin typeface="Tahoma" panose="020B0604030504040204" pitchFamily="34" charset="0"/>
                <a:ea typeface="Tahoma" panose="020B0604030504040204" pitchFamily="34" charset="0"/>
                <a:cs typeface="Tahoma" panose="020B0604030504040204" pitchFamily="34" charset="0"/>
              </a:rPr>
              <a:t>– savarankiškai </a:t>
            </a:r>
          </a:p>
          <a:p>
            <a:r>
              <a:rPr lang="lt-LT" sz="2400" dirty="0" smtClean="0">
                <a:latin typeface="Tahoma" panose="020B0604030504040204" pitchFamily="34" charset="0"/>
                <a:ea typeface="Tahoma" panose="020B0604030504040204" pitchFamily="34" charset="0"/>
                <a:cs typeface="Tahoma" panose="020B0604030504040204" pitchFamily="34" charset="0"/>
              </a:rPr>
              <a:t>studijuoti Dievo žodį. Be mokslo neįsivaizduojamas visavertis žmogaus gyvenimas, netgi paties savęs (taigi ir pasaulio) kūrimas. Žmonės turi patikėti mokslu, padėsiančiu pakeisti gyvenimą.</a:t>
            </a:r>
            <a:endParaRPr lang="lt-LT"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932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63408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lt-LT" dirty="0" smtClean="0"/>
              <a:t>Kuo naudingi pasiūlyti autoriai?</a:t>
            </a:r>
            <a:endParaRPr lang="lt-LT" dirty="0"/>
          </a:p>
        </p:txBody>
      </p:sp>
      <p:pic>
        <p:nvPicPr>
          <p:cNvPr id="3" name="Picture 4" descr="http://www.prayeramid.org/Globe-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53317"/>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5638" y="1111677"/>
            <a:ext cx="1684692"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Maironis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641180" y="1807352"/>
            <a:ext cx="3573607"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600" dirty="0" smtClean="0">
                <a:latin typeface="Tahoma" panose="020B0604030504040204" pitchFamily="34" charset="0"/>
                <a:ea typeface="Tahoma" panose="020B0604030504040204" pitchFamily="34" charset="0"/>
                <a:cs typeface="Tahoma" panose="020B0604030504040204" pitchFamily="34" charset="0"/>
              </a:rPr>
              <a:t>TEMOS</a:t>
            </a:r>
            <a:r>
              <a:rPr lang="lt-LT" sz="3200" dirty="0" smtClean="0">
                <a:latin typeface="Tahoma" panose="020B0604030504040204" pitchFamily="34" charset="0"/>
                <a:ea typeface="Tahoma" panose="020B0604030504040204" pitchFamily="34" charset="0"/>
                <a:cs typeface="Tahoma" panose="020B0604030504040204" pitchFamily="34" charset="0"/>
              </a:rPr>
              <a:t> ASPEKTAI</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51520" y="2720559"/>
            <a:ext cx="871296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2800" dirty="0" smtClean="0">
                <a:latin typeface="Tahoma" panose="020B0604030504040204" pitchFamily="34" charset="0"/>
                <a:ea typeface="Tahoma" panose="020B0604030504040204" pitchFamily="34" charset="0"/>
                <a:cs typeface="Tahoma" panose="020B0604030504040204" pitchFamily="34" charset="0"/>
              </a:rPr>
              <a:t>Maironio poezijos žmogaus misija – </a:t>
            </a:r>
            <a:r>
              <a:rPr lang="lt-LT" sz="2800" b="1" dirty="0" smtClean="0">
                <a:latin typeface="Tahoma" panose="020B0604030504040204" pitchFamily="34" charset="0"/>
                <a:ea typeface="Tahoma" panose="020B0604030504040204" pitchFamily="34" charset="0"/>
                <a:cs typeface="Tahoma" panose="020B0604030504040204" pitchFamily="34" charset="0"/>
              </a:rPr>
              <a:t>kurti gražų pasaulį</a:t>
            </a:r>
            <a:r>
              <a:rPr lang="lt-LT" sz="2800" dirty="0">
                <a:latin typeface="Tahoma" panose="020B0604030504040204" pitchFamily="34" charset="0"/>
                <a:ea typeface="Tahoma" panose="020B0604030504040204" pitchFamily="34" charset="0"/>
                <a:cs typeface="Tahoma" panose="020B0604030504040204" pitchFamily="34" charset="0"/>
              </a:rPr>
              <a:t> </a:t>
            </a:r>
            <a:r>
              <a:rPr lang="lt-LT" sz="2800" dirty="0" smtClean="0">
                <a:latin typeface="Tahoma" panose="020B0604030504040204" pitchFamily="34" charset="0"/>
                <a:ea typeface="Tahoma" panose="020B0604030504040204" pitchFamily="34" charset="0"/>
                <a:cs typeface="Tahoma" panose="020B0604030504040204" pitchFamily="34" charset="0"/>
              </a:rPr>
              <a:t>(eil. „Poezija“, „Taip niekas tavęs nemylės“, „Kur bėga </a:t>
            </a:r>
            <a:r>
              <a:rPr lang="lt-LT" sz="2800" dirty="0">
                <a:latin typeface="Tahoma" panose="020B0604030504040204" pitchFamily="34" charset="0"/>
                <a:ea typeface="Tahoma" panose="020B0604030504040204" pitchFamily="34" charset="0"/>
                <a:cs typeface="Tahoma" panose="020B0604030504040204" pitchFamily="34" charset="0"/>
              </a:rPr>
              <a:t>Š</a:t>
            </a:r>
            <a:r>
              <a:rPr lang="lt-LT" sz="2800" dirty="0" smtClean="0">
                <a:latin typeface="Tahoma" panose="020B0604030504040204" pitchFamily="34" charset="0"/>
                <a:ea typeface="Tahoma" panose="020B0604030504040204" pitchFamily="34" charset="0"/>
                <a:cs typeface="Tahoma" panose="020B0604030504040204" pitchFamily="34" charset="0"/>
              </a:rPr>
              <a:t>ešupė“)</a:t>
            </a:r>
            <a:endParaRPr lang="lt-L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51520" y="4228346"/>
            <a:ext cx="864096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2400" b="1" dirty="0" smtClean="0">
                <a:latin typeface="Tahoma" panose="020B0604030504040204" pitchFamily="34" charset="0"/>
                <a:ea typeface="Tahoma" panose="020B0604030504040204" pitchFamily="34" charset="0"/>
                <a:cs typeface="Tahoma" panose="020B0604030504040204" pitchFamily="34" charset="0"/>
              </a:rPr>
              <a:t>Tautos atgimimo </a:t>
            </a:r>
            <a:r>
              <a:rPr lang="lt-LT" sz="2400" dirty="0" smtClean="0">
                <a:latin typeface="Tahoma" panose="020B0604030504040204" pitchFamily="34" charset="0"/>
                <a:ea typeface="Tahoma" panose="020B0604030504040204" pitchFamily="34" charset="0"/>
                <a:cs typeface="Tahoma" panose="020B0604030504040204" pitchFamily="34" charset="0"/>
              </a:rPr>
              <a:t>svarba – kaip viltis kurti tobulesnį pasaulį.</a:t>
            </a:r>
          </a:p>
          <a:p>
            <a:r>
              <a:rPr lang="lt-LT" sz="2400" dirty="0" smtClean="0">
                <a:latin typeface="Tahoma" panose="020B0604030504040204" pitchFamily="34" charset="0"/>
                <a:ea typeface="Tahoma" panose="020B0604030504040204" pitchFamily="34" charset="0"/>
                <a:cs typeface="Tahoma" panose="020B0604030504040204" pitchFamily="34" charset="0"/>
              </a:rPr>
              <a:t>Kurti tobulesnį pasaulį – tai aktyviai veikti, kovoti, aukotis.</a:t>
            </a:r>
          </a:p>
          <a:p>
            <a:r>
              <a:rPr lang="lt-LT" sz="2400" dirty="0" smtClean="0">
                <a:latin typeface="Tahoma" panose="020B0604030504040204" pitchFamily="34" charset="0"/>
                <a:ea typeface="Tahoma" panose="020B0604030504040204" pitchFamily="34" charset="0"/>
                <a:cs typeface="Tahoma" panose="020B0604030504040204" pitchFamily="34" charset="0"/>
              </a:rPr>
              <a:t>Herojinis pasiaukojimas rodo žmogaus dvasinę brandą. Toks žmogus aukštinamas, nes jis savo gyvenimu kuria tobulesnį pasaulį („</a:t>
            </a:r>
            <a:r>
              <a:rPr lang="lt-LT" sz="2400" dirty="0" err="1" smtClean="0">
                <a:latin typeface="Tahoma" panose="020B0604030504040204" pitchFamily="34" charset="0"/>
                <a:ea typeface="Tahoma" panose="020B0604030504040204" pitchFamily="34" charset="0"/>
                <a:cs typeface="Tahoma" panose="020B0604030504040204" pitchFamily="34" charset="0"/>
              </a:rPr>
              <a:t>Užtrauksme</a:t>
            </a:r>
            <a:r>
              <a:rPr lang="lt-LT" sz="2400" dirty="0" smtClean="0">
                <a:latin typeface="Tahoma" panose="020B0604030504040204" pitchFamily="34" charset="0"/>
                <a:ea typeface="Tahoma" panose="020B0604030504040204" pitchFamily="34" charset="0"/>
                <a:cs typeface="Tahoma" panose="020B0604030504040204" pitchFamily="34" charset="0"/>
              </a:rPr>
              <a:t> naują giesmę“, „Vilnius“)</a:t>
            </a:r>
            <a:endParaRPr lang="lt-LT"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88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63408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lt-LT" dirty="0" smtClean="0"/>
              <a:t>Kuo naudingi pasiūlyti autoriai?</a:t>
            </a:r>
            <a:endParaRPr lang="lt-LT" dirty="0"/>
          </a:p>
        </p:txBody>
      </p:sp>
      <p:pic>
        <p:nvPicPr>
          <p:cNvPr id="3" name="Picture 4" descr="http://www.prayeramid.org/Globe-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53317"/>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8743" y="1117578"/>
            <a:ext cx="2638479"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lt-LT" sz="3200" dirty="0" smtClean="0">
                <a:latin typeface="Tahoma" panose="020B0604030504040204" pitchFamily="34" charset="0"/>
                <a:ea typeface="Tahoma" panose="020B0604030504040204" pitchFamily="34" charset="0"/>
                <a:cs typeface="Tahoma" panose="020B0604030504040204" pitchFamily="34" charset="0"/>
              </a:rPr>
              <a:t>H. </a:t>
            </a:r>
            <a:r>
              <a:rPr lang="lt-LT" sz="3200" dirty="0">
                <a:latin typeface="Tahoma" panose="020B0604030504040204" pitchFamily="34" charset="0"/>
                <a:ea typeface="Tahoma" panose="020B0604030504040204" pitchFamily="34" charset="0"/>
                <a:cs typeface="Tahoma" panose="020B0604030504040204" pitchFamily="34" charset="0"/>
              </a:rPr>
              <a:t>R</a:t>
            </a:r>
            <a:r>
              <a:rPr lang="lt-LT" sz="3200" dirty="0" smtClean="0">
                <a:latin typeface="Tahoma" panose="020B0604030504040204" pitchFamily="34" charset="0"/>
                <a:ea typeface="Tahoma" panose="020B0604030504040204" pitchFamily="34" charset="0"/>
                <a:cs typeface="Tahoma" panose="020B0604030504040204" pitchFamily="34" charset="0"/>
              </a:rPr>
              <a:t>adauskas</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641180" y="1807352"/>
            <a:ext cx="3573607"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lt-LT" sz="3600" dirty="0" smtClean="0">
                <a:latin typeface="Tahoma" panose="020B0604030504040204" pitchFamily="34" charset="0"/>
                <a:ea typeface="Tahoma" panose="020B0604030504040204" pitchFamily="34" charset="0"/>
                <a:cs typeface="Tahoma" panose="020B0604030504040204" pitchFamily="34" charset="0"/>
              </a:rPr>
              <a:t>TEMOS</a:t>
            </a:r>
            <a:r>
              <a:rPr lang="lt-LT" sz="3200" dirty="0" smtClean="0">
                <a:latin typeface="Tahoma" panose="020B0604030504040204" pitchFamily="34" charset="0"/>
                <a:ea typeface="Tahoma" panose="020B0604030504040204" pitchFamily="34" charset="0"/>
                <a:cs typeface="Tahoma" panose="020B0604030504040204" pitchFamily="34" charset="0"/>
              </a:rPr>
              <a:t> ASPEKTAI</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51520" y="2720559"/>
            <a:ext cx="871296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3200" b="1" dirty="0" smtClean="0">
                <a:latin typeface="Tahoma" panose="020B0604030504040204" pitchFamily="34" charset="0"/>
                <a:ea typeface="Tahoma" panose="020B0604030504040204" pitchFamily="34" charset="0"/>
                <a:cs typeface="Tahoma" panose="020B0604030504040204" pitchFamily="34" charset="0"/>
              </a:rPr>
              <a:t>Poetinėje tikrovėje </a:t>
            </a:r>
            <a:r>
              <a:rPr lang="lt-LT" sz="3200" dirty="0" smtClean="0">
                <a:latin typeface="Tahoma" panose="020B0604030504040204" pitchFamily="34" charset="0"/>
                <a:ea typeface="Tahoma" panose="020B0604030504040204" pitchFamily="34" charset="0"/>
                <a:cs typeface="Tahoma" panose="020B0604030504040204" pitchFamily="34" charset="0"/>
              </a:rPr>
              <a:t>pasaulis yra tobulas. </a:t>
            </a:r>
            <a:endParaRPr lang="lt-LT"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62365" y="3716898"/>
            <a:ext cx="864096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lt-LT" sz="2800" dirty="0" smtClean="0">
                <a:latin typeface="Tahoma" panose="020B0604030504040204" pitchFamily="34" charset="0"/>
                <a:ea typeface="Tahoma" panose="020B0604030504040204" pitchFamily="34" charset="0"/>
                <a:cs typeface="Tahoma" panose="020B0604030504040204" pitchFamily="34" charset="0"/>
              </a:rPr>
              <a:t>Tobulą pasaulį poetinėje tikrovėje </a:t>
            </a:r>
            <a:r>
              <a:rPr lang="lt-LT" sz="2800" b="1" dirty="0" smtClean="0">
                <a:latin typeface="Tahoma" panose="020B0604030504040204" pitchFamily="34" charset="0"/>
                <a:ea typeface="Tahoma" panose="020B0604030504040204" pitchFamily="34" charset="0"/>
                <a:cs typeface="Tahoma" panose="020B0604030504040204" pitchFamily="34" charset="0"/>
              </a:rPr>
              <a:t>kuria poetas</a:t>
            </a:r>
            <a:r>
              <a:rPr lang="lt-LT" sz="2800" dirty="0" smtClean="0">
                <a:latin typeface="Tahoma" panose="020B0604030504040204" pitchFamily="34" charset="0"/>
                <a:ea typeface="Tahoma" panose="020B0604030504040204" pitchFamily="34" charset="0"/>
                <a:cs typeface="Tahoma" panose="020B0604030504040204" pitchFamily="34" charset="0"/>
              </a:rPr>
              <a:t>. Pasaulis transformuojamas vaizduotėje. </a:t>
            </a:r>
            <a:endParaRPr lang="lt-LT"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69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1465</Words>
  <Application>Microsoft Office PowerPoint</Application>
  <PresentationFormat>Demonstracija ekrane (4:3)</PresentationFormat>
  <Paragraphs>114</Paragraphs>
  <Slides>21</Slides>
  <Notes>0</Notes>
  <HiddenSlides>0</HiddenSlides>
  <MMClips>0</MMClips>
  <ScaleCrop>false</ScaleCrop>
  <HeadingPairs>
    <vt:vector size="4" baseType="variant">
      <vt:variant>
        <vt:lpstr>Tema</vt:lpstr>
      </vt:variant>
      <vt:variant>
        <vt:i4>1</vt:i4>
      </vt:variant>
      <vt:variant>
        <vt:lpstr>Skaidrių pavadinimai</vt:lpstr>
      </vt:variant>
      <vt:variant>
        <vt:i4>21</vt:i4>
      </vt:variant>
    </vt:vector>
  </HeadingPairs>
  <TitlesOfParts>
    <vt:vector size="22" baseType="lpstr">
      <vt:lpstr>Office tema</vt:lpstr>
      <vt:lpstr>Literatūra išaukština žmogaus siekį kurti tobulesnį pasaulį</vt:lpstr>
      <vt:lpstr>Kas yra tobulas? </vt:lpstr>
      <vt:lpstr>Rašinio kryptys</vt:lpstr>
      <vt:lpstr>Ar literatūra išaukština žmogaus siekį kurti tobulesnį pasaulį?</vt:lpstr>
      <vt:lpstr>Kas gali pasaulį daryti tobulą?</vt:lpstr>
      <vt:lpstr>Kaip literatūra išaukština žmogaus siekį kurti tobulesnį pasaulį?</vt:lpstr>
      <vt:lpstr>Kuo naudingi pasiūlyti autoriai?</vt:lpstr>
      <vt:lpstr>Kuo naudingi pasiūlyti autoriai?</vt:lpstr>
      <vt:lpstr>Kuo naudingi pasiūlyti autoriai?</vt:lpstr>
      <vt:lpstr>Kaip literatūra išaukština žmogaus siekį kurti tobulesnį pasaulį?</vt:lpstr>
      <vt:lpstr>Kokie kūriniai galėtų tikti rašiniui?</vt:lpstr>
      <vt:lpstr>Kaip turėtų būti parenkami kūriniai?</vt:lpstr>
      <vt:lpstr>Pasipraktikuokime</vt:lpstr>
      <vt:lpstr>PowerPoint pristatymas</vt:lpstr>
      <vt:lpstr>Įžangoje turi būti pažadas</vt:lpstr>
      <vt:lpstr>PowerPoint pristatymas</vt:lpstr>
      <vt:lpstr>PowerPoint pristatymas</vt:lpstr>
      <vt:lpstr>PowerPoint pristatymas</vt:lpstr>
      <vt:lpstr>PowerPoint pristatymas</vt:lpstr>
      <vt:lpstr>PowerPoint pristatymas</vt:lpstr>
      <vt:lpstr>Pabaiga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Literatūra išaukština žmogaus siekį kurti tobulesnį pasaulį</dc:title>
  <dc:creator>Diana</dc:creator>
  <cp:lastModifiedBy>Vytautas</cp:lastModifiedBy>
  <cp:revision>24</cp:revision>
  <dcterms:created xsi:type="dcterms:W3CDTF">2014-01-20T14:20:23Z</dcterms:created>
  <dcterms:modified xsi:type="dcterms:W3CDTF">2014-11-09T10:56:54Z</dcterms:modified>
</cp:coreProperties>
</file>