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7E96B16-92A3-4F77-90EB-895244F9B8A1}" type="datetimeFigureOut">
              <a:rPr lang="lt-LT" smtClean="0"/>
              <a:pPr/>
              <a:t>2012.10.05</a:t>
            </a:fld>
            <a:endParaRPr lang="lt-LT"/>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lt-LT"/>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EEF7863-1270-4787-B68F-41B2EAC92D49}"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E96B16-92A3-4F77-90EB-895244F9B8A1}" type="datetimeFigureOut">
              <a:rPr lang="lt-LT" smtClean="0"/>
              <a:pPr/>
              <a:t>2012.10.05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EEF7863-1270-4787-B68F-41B2EAC92D49}"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E96B16-92A3-4F77-90EB-895244F9B8A1}" type="datetimeFigureOut">
              <a:rPr lang="lt-LT" smtClean="0"/>
              <a:pPr/>
              <a:t>2012.10.05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EEF7863-1270-4787-B68F-41B2EAC92D49}"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7E96B16-92A3-4F77-90EB-895244F9B8A1}" type="datetimeFigureOut">
              <a:rPr lang="lt-LT" smtClean="0"/>
              <a:pPr/>
              <a:t>2012.10.05</a:t>
            </a:fld>
            <a:endParaRPr lang="lt-LT"/>
          </a:p>
        </p:txBody>
      </p:sp>
      <p:sp>
        <p:nvSpPr>
          <p:cNvPr id="5" name="Footer Placeholder 4"/>
          <p:cNvSpPr>
            <a:spLocks noGrp="1"/>
          </p:cNvSpPr>
          <p:nvPr>
            <p:ph type="ftr" sz="quarter" idx="11"/>
          </p:nvPr>
        </p:nvSpPr>
        <p:spPr>
          <a:xfrm>
            <a:off x="457200" y="6480969"/>
            <a:ext cx="4260056" cy="300831"/>
          </a:xfrm>
        </p:spPr>
        <p:txBody>
          <a:bodyPr/>
          <a:lstStyle/>
          <a:p>
            <a:endParaRPr lang="lt-LT"/>
          </a:p>
        </p:txBody>
      </p:sp>
      <p:sp>
        <p:nvSpPr>
          <p:cNvPr id="6" name="Slide Number Placeholder 5"/>
          <p:cNvSpPr>
            <a:spLocks noGrp="1"/>
          </p:cNvSpPr>
          <p:nvPr>
            <p:ph type="sldNum" sz="quarter" idx="12"/>
          </p:nvPr>
        </p:nvSpPr>
        <p:spPr/>
        <p:txBody>
          <a:bodyPr/>
          <a:lstStyle/>
          <a:p>
            <a:fld id="{9EEF7863-1270-4787-B68F-41B2EAC92D49}"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7E96B16-92A3-4F77-90EB-895244F9B8A1}" type="datetimeFigureOut">
              <a:rPr lang="lt-LT" smtClean="0"/>
              <a:pPr/>
              <a:t>2012.10.05</a:t>
            </a:fld>
            <a:endParaRPr lang="lt-LT"/>
          </a:p>
        </p:txBody>
      </p:sp>
      <p:sp>
        <p:nvSpPr>
          <p:cNvPr id="5" name="Footer Placeholder 4"/>
          <p:cNvSpPr>
            <a:spLocks noGrp="1"/>
          </p:cNvSpPr>
          <p:nvPr>
            <p:ph type="ftr" sz="quarter" idx="11"/>
          </p:nvPr>
        </p:nvSpPr>
        <p:spPr>
          <a:xfrm>
            <a:off x="2619376" y="6480969"/>
            <a:ext cx="4260056" cy="300831"/>
          </a:xfrm>
        </p:spPr>
        <p:txBody>
          <a:bodyPr/>
          <a:lstStyle/>
          <a:p>
            <a:endParaRPr lang="lt-LT"/>
          </a:p>
        </p:txBody>
      </p:sp>
      <p:sp>
        <p:nvSpPr>
          <p:cNvPr id="6" name="Slide Number Placeholder 5"/>
          <p:cNvSpPr>
            <a:spLocks noGrp="1"/>
          </p:cNvSpPr>
          <p:nvPr>
            <p:ph type="sldNum" sz="quarter" idx="12"/>
          </p:nvPr>
        </p:nvSpPr>
        <p:spPr>
          <a:xfrm>
            <a:off x="8451056" y="809624"/>
            <a:ext cx="502920" cy="300831"/>
          </a:xfrm>
        </p:spPr>
        <p:txBody>
          <a:bodyPr/>
          <a:lstStyle/>
          <a:p>
            <a:fld id="{9EEF7863-1270-4787-B68F-41B2EAC92D49}" type="slidenum">
              <a:rPr lang="lt-LT" smtClean="0"/>
              <a:pPr/>
              <a:t>‹#›</a:t>
            </a:fld>
            <a:endParaRPr lang="lt-LT"/>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77E96B16-92A3-4F77-90EB-895244F9B8A1}" type="datetimeFigureOut">
              <a:rPr lang="lt-LT" smtClean="0"/>
              <a:pPr/>
              <a:t>2012.10.05</a:t>
            </a:fld>
            <a:endParaRPr lang="lt-LT"/>
          </a:p>
        </p:txBody>
      </p:sp>
      <p:sp>
        <p:nvSpPr>
          <p:cNvPr id="6" name="Footer Placeholder 5"/>
          <p:cNvSpPr>
            <a:spLocks noGrp="1"/>
          </p:cNvSpPr>
          <p:nvPr>
            <p:ph type="ftr" sz="quarter" idx="11"/>
          </p:nvPr>
        </p:nvSpPr>
        <p:spPr>
          <a:xfrm>
            <a:off x="457200" y="6480969"/>
            <a:ext cx="4260056" cy="301752"/>
          </a:xfrm>
        </p:spPr>
        <p:txBody>
          <a:bodyPr/>
          <a:lstStyle/>
          <a:p>
            <a:endParaRPr lang="lt-LT"/>
          </a:p>
        </p:txBody>
      </p:sp>
      <p:sp>
        <p:nvSpPr>
          <p:cNvPr id="7" name="Slide Number Placeholder 6"/>
          <p:cNvSpPr>
            <a:spLocks noGrp="1"/>
          </p:cNvSpPr>
          <p:nvPr>
            <p:ph type="sldNum" sz="quarter" idx="12"/>
          </p:nvPr>
        </p:nvSpPr>
        <p:spPr>
          <a:xfrm>
            <a:off x="7589520" y="6480969"/>
            <a:ext cx="502920" cy="301752"/>
          </a:xfrm>
        </p:spPr>
        <p:txBody>
          <a:bodyPr/>
          <a:lstStyle/>
          <a:p>
            <a:fld id="{9EEF7863-1270-4787-B68F-41B2EAC92D49}"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7E96B16-92A3-4F77-90EB-895244F9B8A1}" type="datetimeFigureOut">
              <a:rPr lang="lt-LT" smtClean="0"/>
              <a:pPr/>
              <a:t>2012.10.05</a:t>
            </a:fld>
            <a:endParaRPr lang="lt-LT"/>
          </a:p>
        </p:txBody>
      </p:sp>
      <p:sp>
        <p:nvSpPr>
          <p:cNvPr id="8" name="Footer Placeholder 7"/>
          <p:cNvSpPr>
            <a:spLocks noGrp="1"/>
          </p:cNvSpPr>
          <p:nvPr>
            <p:ph type="ftr" sz="quarter" idx="11"/>
          </p:nvPr>
        </p:nvSpPr>
        <p:spPr>
          <a:xfrm>
            <a:off x="457200" y="6480969"/>
            <a:ext cx="4261104" cy="301752"/>
          </a:xfrm>
        </p:spPr>
        <p:txBody>
          <a:bodyPr/>
          <a:lstStyle/>
          <a:p>
            <a:endParaRPr lang="lt-LT"/>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EEF7863-1270-4787-B68F-41B2EAC92D49}" type="slidenum">
              <a:rPr lang="lt-LT" smtClean="0"/>
              <a:pPr/>
              <a:t>‹#›</a:t>
            </a:fld>
            <a:endParaRPr lang="lt-LT"/>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E96B16-92A3-4F77-90EB-895244F9B8A1}" type="datetimeFigureOut">
              <a:rPr lang="lt-LT" smtClean="0"/>
              <a:pPr/>
              <a:t>2012.10.05</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9EEF7863-1270-4787-B68F-41B2EAC92D49}"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77E96B16-92A3-4F77-90EB-895244F9B8A1}" type="datetimeFigureOut">
              <a:rPr lang="lt-LT" smtClean="0"/>
              <a:pPr/>
              <a:t>2012.10.05</a:t>
            </a:fld>
            <a:endParaRPr lang="lt-LT"/>
          </a:p>
        </p:txBody>
      </p:sp>
      <p:sp>
        <p:nvSpPr>
          <p:cNvPr id="3" name="Footer Placeholder 2"/>
          <p:cNvSpPr>
            <a:spLocks noGrp="1"/>
          </p:cNvSpPr>
          <p:nvPr>
            <p:ph type="ftr" sz="quarter" idx="11"/>
          </p:nvPr>
        </p:nvSpPr>
        <p:spPr>
          <a:xfrm>
            <a:off x="457200" y="6481890"/>
            <a:ext cx="4260056" cy="300831"/>
          </a:xfrm>
        </p:spPr>
        <p:txBody>
          <a:bodyPr/>
          <a:lstStyle/>
          <a:p>
            <a:endParaRPr lang="lt-LT"/>
          </a:p>
        </p:txBody>
      </p:sp>
      <p:sp>
        <p:nvSpPr>
          <p:cNvPr id="4" name="Slide Number Placeholder 3"/>
          <p:cNvSpPr>
            <a:spLocks noGrp="1"/>
          </p:cNvSpPr>
          <p:nvPr>
            <p:ph type="sldNum" sz="quarter" idx="12"/>
          </p:nvPr>
        </p:nvSpPr>
        <p:spPr>
          <a:xfrm>
            <a:off x="7589520" y="6480969"/>
            <a:ext cx="502920" cy="301752"/>
          </a:xfrm>
        </p:spPr>
        <p:txBody>
          <a:bodyPr/>
          <a:lstStyle/>
          <a:p>
            <a:fld id="{9EEF7863-1270-4787-B68F-41B2EAC92D49}"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7E96B16-92A3-4F77-90EB-895244F9B8A1}" type="datetimeFigureOut">
              <a:rPr lang="lt-LT" smtClean="0"/>
              <a:pPr/>
              <a:t>2012.10.05</a:t>
            </a:fld>
            <a:endParaRPr lang="lt-LT"/>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lt-LT"/>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EEF7863-1270-4787-B68F-41B2EAC92D49}" type="slidenum">
              <a:rPr lang="lt-LT" smtClean="0"/>
              <a:pPr/>
              <a:t>‹#›</a:t>
            </a:fld>
            <a:endParaRPr lang="lt-LT"/>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77E96B16-92A3-4F77-90EB-895244F9B8A1}" type="datetimeFigureOut">
              <a:rPr lang="lt-LT" smtClean="0"/>
              <a:pPr/>
              <a:t>2012.10.05</a:t>
            </a:fld>
            <a:endParaRPr lang="lt-LT"/>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lt-LT"/>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EEF7863-1270-4787-B68F-41B2EAC92D49}" type="slidenum">
              <a:rPr lang="lt-LT" smtClean="0"/>
              <a:pPr/>
              <a:t>‹#›</a:t>
            </a:fld>
            <a:endParaRPr lang="lt-LT"/>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7E96B16-92A3-4F77-90EB-895244F9B8A1}" type="datetimeFigureOut">
              <a:rPr lang="lt-LT" smtClean="0"/>
              <a:pPr/>
              <a:t>2012.10.05</a:t>
            </a:fld>
            <a:endParaRPr lang="lt-LT"/>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lt-LT"/>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EEF7863-1270-4787-B68F-41B2EAC92D49}" type="slidenum">
              <a:rPr lang="lt-LT" smtClean="0"/>
              <a:pPr/>
              <a:t>‹#›</a:t>
            </a:fld>
            <a:endParaRPr lang="lt-LT"/>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aizdas:Herb Radziwi&amp;lstrok;&amp;lstrok;ów.JPG"/>
          <p:cNvPicPr>
            <a:picLocks noChangeAspect="1" noChangeArrowheads="1"/>
          </p:cNvPicPr>
          <p:nvPr/>
        </p:nvPicPr>
        <p:blipFill>
          <a:blip r:embed="rId2" cstate="print"/>
          <a:srcRect/>
          <a:stretch>
            <a:fillRect/>
          </a:stretch>
        </p:blipFill>
        <p:spPr bwMode="auto">
          <a:xfrm>
            <a:off x="2411760" y="0"/>
            <a:ext cx="4133850" cy="5715000"/>
          </a:xfrm>
          <a:prstGeom prst="rect">
            <a:avLst/>
          </a:prstGeom>
          <a:noFill/>
        </p:spPr>
      </p:pic>
      <p:sp>
        <p:nvSpPr>
          <p:cNvPr id="2" name="Title 1"/>
          <p:cNvSpPr>
            <a:spLocks noGrp="1"/>
          </p:cNvSpPr>
          <p:nvPr>
            <p:ph type="ctrTitle"/>
          </p:nvPr>
        </p:nvSpPr>
        <p:spPr>
          <a:xfrm>
            <a:off x="683568" y="5229200"/>
            <a:ext cx="7772400" cy="1470025"/>
          </a:xfrm>
        </p:spPr>
        <p:txBody>
          <a:bodyPr/>
          <a:lstStyle/>
          <a:p>
            <a:r>
              <a:rPr lang="lt-LT" dirty="0" smtClean="0"/>
              <a:t>Radvilos</a:t>
            </a:r>
            <a:endParaRPr lang="lt-L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Šeima</a:t>
            </a:r>
            <a:endParaRPr lang="lt-LT" dirty="0"/>
          </a:p>
        </p:txBody>
      </p:sp>
      <p:sp>
        <p:nvSpPr>
          <p:cNvPr id="3" name="Content Placeholder 2"/>
          <p:cNvSpPr>
            <a:spLocks noGrp="1"/>
          </p:cNvSpPr>
          <p:nvPr>
            <p:ph idx="1"/>
          </p:nvPr>
        </p:nvSpPr>
        <p:spPr/>
        <p:txBody>
          <a:bodyPr>
            <a:normAutofit/>
          </a:bodyPr>
          <a:lstStyle/>
          <a:p>
            <a:r>
              <a:rPr lang="lt-LT" sz="1700" dirty="0" smtClean="0"/>
              <a:t>Nuo 1547 m. Šventosios Romos imperijos kunigaikštis, kilęs iš Gediminaičių Radvilų giminės, Jono Radvilos ir Onos Kiškaitės sūnus. </a:t>
            </a:r>
            <a:r>
              <a:rPr lang="lt-LT" sz="1700" dirty="0" err="1" smtClean="0"/>
              <a:t>Olykos-Nesvyžiaus</a:t>
            </a:r>
            <a:r>
              <a:rPr lang="lt-LT" sz="1700" dirty="0" smtClean="0"/>
              <a:t> linijos pradininkas. Žmona Elžbieta </a:t>
            </a:r>
            <a:r>
              <a:rPr lang="lt-LT" sz="1700" dirty="0" err="1" smtClean="0"/>
              <a:t>Šidlavietė</a:t>
            </a:r>
            <a:r>
              <a:rPr lang="lt-LT" sz="1700" dirty="0" smtClean="0"/>
              <a:t> </a:t>
            </a:r>
            <a:r>
              <a:rPr lang="lt-LT" sz="1700" i="1" dirty="0" err="1" smtClean="0"/>
              <a:t>Elżbieta</a:t>
            </a:r>
            <a:r>
              <a:rPr lang="lt-LT" sz="1700" dirty="0" smtClean="0"/>
              <a:t>, sūnūs Lietuvos didysis maršalka Mikalojus Kristupas Radvila Našlaitėlis, kardinolas, Krokuvos vyskupas ir Vilniaus vyskupas Jurgis Radvila, Lietuvos dvaro maršalka, Lietuvos didysis maršalka Albertas Radvila, Lietuvos didysis maršalka, Žemaitijos seniūnas Stanislovas Radvila II.</a:t>
            </a:r>
          </a:p>
          <a:p>
            <a:endParaRPr lang="lt-L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0"/>
            <a:ext cx="8229600" cy="1399032"/>
          </a:xfrm>
        </p:spPr>
        <p:txBody>
          <a:bodyPr>
            <a:normAutofit/>
          </a:bodyPr>
          <a:lstStyle/>
          <a:p>
            <a:r>
              <a:rPr lang="lt-LT" b="1" dirty="0" smtClean="0"/>
              <a:t>Mikalojus Radvila Rudasis</a:t>
            </a:r>
            <a:br>
              <a:rPr lang="lt-LT" b="1" dirty="0" smtClean="0"/>
            </a:br>
            <a:endParaRPr lang="lt-LT" dirty="0"/>
          </a:p>
        </p:txBody>
      </p:sp>
      <p:sp>
        <p:nvSpPr>
          <p:cNvPr id="3" name="Content Placeholder 2"/>
          <p:cNvSpPr>
            <a:spLocks noGrp="1"/>
          </p:cNvSpPr>
          <p:nvPr>
            <p:ph idx="1"/>
          </p:nvPr>
        </p:nvSpPr>
        <p:spPr>
          <a:xfrm>
            <a:off x="4283968" y="1340768"/>
            <a:ext cx="4402832" cy="5112568"/>
          </a:xfrm>
        </p:spPr>
        <p:txBody>
          <a:bodyPr>
            <a:normAutofit/>
          </a:bodyPr>
          <a:lstStyle/>
          <a:p>
            <a:r>
              <a:rPr lang="lt-LT" sz="1600" b="1" dirty="0" smtClean="0"/>
              <a:t>Mikalojus Radvila Rudasis</a:t>
            </a:r>
            <a:r>
              <a:rPr lang="lt-LT" sz="1600" dirty="0" smtClean="0"/>
              <a:t> (1512 m. Nesvyžiuje – 1584 m. balandžio 27 d. Vilniuje, palaidotas Dubingiuose, evangelikų reformatų bažnyčios rūsiuose. 2009 m. rugsėjo 5 d. palaikai iškilmingai perlaidoti Dubingiuose.) – Lietuvos Didžiosios Kunigaikštystės didikas, Abiejų Tautų Respublikos valstybės ir karinis veikėjas, reformacijos platintojas ir globėjas.</a:t>
            </a:r>
            <a:endParaRPr lang="lt-LT" sz="1600" dirty="0"/>
          </a:p>
        </p:txBody>
      </p:sp>
      <p:pic>
        <p:nvPicPr>
          <p:cNvPr id="24578" name="Picture 2" descr="Vaizdas:Mika&amp;lstrok;aj Radzivi&amp;lstrok; Rudy. &amp;Mcy;&amp;iukcy;&amp;kcy;&amp;acy;&amp;lcy;&amp;acy;&amp;jcy; &amp;Rcy;&amp;acy;&amp;dcy;&amp;zcy;&amp;iukcy;&amp;vcy;&amp;iukcy;&amp;lcy; &amp;Rcy;&amp;ucy;&amp;dcy;&amp;ycy;.jpg"/>
          <p:cNvPicPr>
            <a:picLocks noChangeAspect="1" noChangeArrowheads="1"/>
          </p:cNvPicPr>
          <p:nvPr/>
        </p:nvPicPr>
        <p:blipFill>
          <a:blip r:embed="rId2" cstate="print"/>
          <a:srcRect/>
          <a:stretch>
            <a:fillRect/>
          </a:stretch>
        </p:blipFill>
        <p:spPr bwMode="auto">
          <a:xfrm>
            <a:off x="251520" y="836712"/>
            <a:ext cx="3829050" cy="5638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2880320" cy="4525963"/>
          </a:xfrm>
        </p:spPr>
        <p:txBody>
          <a:bodyPr>
            <a:normAutofit/>
          </a:bodyPr>
          <a:lstStyle/>
          <a:p>
            <a:r>
              <a:rPr lang="lt-LT" sz="1600" b="1" dirty="0" smtClean="0"/>
              <a:t>Radvilos</a:t>
            </a:r>
            <a:r>
              <a:rPr lang="lt-LT" sz="1600" dirty="0" smtClean="0"/>
              <a:t> – LDK didikų giminė, iškilusi XV a. ir išlikusi viena įtakingiausių iki LDK gyvavimo pabaigos XVIII a. pabaigoje. Radvilos buvo viena turtingiausių Europos giminių, jie valdė 23 pilis, 426 miestus ir miestelius, 2032 dvarus, 10 053 kaimus. Nuo 1547 m. Radvilos, vieninteliai iš Lietuvos didikų giminių turėjo Šventosios Romos imperijos kunigaikščių titulą.</a:t>
            </a:r>
            <a:endParaRPr lang="lt-LT" sz="1600" dirty="0"/>
          </a:p>
        </p:txBody>
      </p:sp>
      <p:pic>
        <p:nvPicPr>
          <p:cNvPr id="5124" name="Picture 4" descr="http://mokslasplius.lt/mokslo-lietuva/2006-2011/files/images/Batoras.jpg"/>
          <p:cNvPicPr>
            <a:picLocks noChangeAspect="1" noChangeArrowheads="1"/>
          </p:cNvPicPr>
          <p:nvPr/>
        </p:nvPicPr>
        <p:blipFill>
          <a:blip r:embed="rId2" cstate="print"/>
          <a:srcRect/>
          <a:stretch>
            <a:fillRect/>
          </a:stretch>
        </p:blipFill>
        <p:spPr bwMode="auto">
          <a:xfrm>
            <a:off x="4103440" y="0"/>
            <a:ext cx="504056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4525963"/>
          </a:xfrm>
        </p:spPr>
        <p:txBody>
          <a:bodyPr>
            <a:normAutofit/>
          </a:bodyPr>
          <a:lstStyle/>
          <a:p>
            <a:r>
              <a:rPr lang="lt-LT" sz="1600" dirty="0" smtClean="0"/>
              <a:t>Radvilos net 166 metus užėmė vieną svarbiausių, Vilniaus vaivados postą. Iš giminės iškilo 37 vaivados, 22 ministrai (kancleriai, maršalkos, etmonai, iždininkai), 3 vyskupai, 1 kardinolas, 1 karalienė ir daugybė kitų žemesnių pareigūnų. Radvilos herbą „Trimitai“ gavo 1413 metais </a:t>
            </a:r>
            <a:r>
              <a:rPr lang="lt-LT" sz="1600" dirty="0" err="1" smtClean="0"/>
              <a:t>Horodlėje</a:t>
            </a:r>
            <a:r>
              <a:rPr lang="lt-LT" sz="1600" dirty="0" smtClean="0"/>
              <a:t>, kaip ir 46 kitos lietuvių didikų šeimos, pagal </a:t>
            </a:r>
            <a:r>
              <a:rPr lang="lt-LT" sz="1600" dirty="0" err="1" smtClean="0"/>
              <a:t>Horodlės</a:t>
            </a:r>
            <a:r>
              <a:rPr lang="lt-LT" sz="1600" dirty="0" smtClean="0"/>
              <a:t> susitarimus.</a:t>
            </a:r>
            <a:endParaRPr lang="lt-LT"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Giminės pradininkai</a:t>
            </a:r>
            <a:endParaRPr lang="lt-LT" dirty="0"/>
          </a:p>
        </p:txBody>
      </p:sp>
      <p:sp>
        <p:nvSpPr>
          <p:cNvPr id="3" name="Content Placeholder 2"/>
          <p:cNvSpPr>
            <a:spLocks noGrp="1"/>
          </p:cNvSpPr>
          <p:nvPr>
            <p:ph idx="1"/>
          </p:nvPr>
        </p:nvSpPr>
        <p:spPr/>
        <p:txBody>
          <a:bodyPr>
            <a:normAutofit fontScale="62500" lnSpcReduction="20000"/>
          </a:bodyPr>
          <a:lstStyle/>
          <a:p>
            <a:r>
              <a:rPr lang="lt-LT" dirty="0" smtClean="0"/>
              <a:t>Sirputis (apie 1340 – apie 1400 m.), legendinis giminės pradininkas </a:t>
            </a:r>
          </a:p>
          <a:p>
            <a:pPr lvl="1"/>
            <a:r>
              <a:rPr lang="lt-LT" dirty="0" smtClean="0"/>
              <a:t>Kristinas Astikas (1363–1442 m.) – Palenkės seniūnas ir Vilniaus kaštelionas </a:t>
            </a:r>
          </a:p>
          <a:p>
            <a:pPr lvl="2"/>
            <a:r>
              <a:rPr lang="lt-LT" dirty="0" smtClean="0"/>
              <a:t>Radvila </a:t>
            </a:r>
            <a:r>
              <a:rPr lang="lt-LT" dirty="0" err="1" smtClean="0"/>
              <a:t>Astikaitis</a:t>
            </a:r>
            <a:r>
              <a:rPr lang="lt-LT" dirty="0" smtClean="0"/>
              <a:t> (1384–1477 m.) – pirmasis LDK dvaro maršalka, Trakų vaivada, Vilniaus kaštelionas </a:t>
            </a:r>
          </a:p>
          <a:p>
            <a:pPr lvl="3"/>
            <a:r>
              <a:rPr lang="lt-LT" dirty="0" smtClean="0"/>
              <a:t>Mikalojus </a:t>
            </a:r>
            <a:r>
              <a:rPr lang="lt-LT" dirty="0" err="1" smtClean="0"/>
              <a:t>Radvilaitis</a:t>
            </a:r>
            <a:r>
              <a:rPr lang="lt-LT" dirty="0" smtClean="0"/>
              <a:t> 1404–1509 m.) – Lietuvos didysis kancleris, Vilniaus vaivada, Trakų kaštelionas </a:t>
            </a:r>
          </a:p>
          <a:p>
            <a:pPr lvl="4"/>
            <a:r>
              <a:rPr lang="lt-LT" dirty="0" smtClean="0"/>
              <a:t>Mikalojus Radvila II (1470–1521 m.) – Lietuvos didysis kancleris </a:t>
            </a:r>
          </a:p>
          <a:p>
            <a:pPr lvl="5"/>
            <a:r>
              <a:rPr lang="lt-LT" dirty="0" smtClean="0"/>
              <a:t>Mikalojus Radvila III (14xx–1529 m.) – Žemaitijos vyskupas</a:t>
            </a:r>
          </a:p>
          <a:p>
            <a:pPr lvl="5"/>
            <a:r>
              <a:rPr lang="lt-LT" dirty="0" smtClean="0"/>
              <a:t>Jonas Radvila III (14xx–1542 m.) – LDK taurininkas</a:t>
            </a:r>
          </a:p>
          <a:p>
            <a:pPr lvl="5"/>
            <a:r>
              <a:rPr lang="lt-LT" dirty="0" smtClean="0"/>
              <a:t>Sofija Radvilaitė </a:t>
            </a:r>
            <a:r>
              <a:rPr lang="lt-LT" dirty="0" err="1" smtClean="0"/>
              <a:t>Batorienė</a:t>
            </a:r>
            <a:r>
              <a:rPr lang="lt-LT" dirty="0" smtClean="0"/>
              <a:t> – karaliaus Stepono Batoro senelė</a:t>
            </a:r>
          </a:p>
          <a:p>
            <a:pPr lvl="4"/>
            <a:r>
              <a:rPr lang="lt-LT" dirty="0" smtClean="0"/>
              <a:t>Jonas Radvila II (1474–1522 m.) – Lietuvos krašto maršalka </a:t>
            </a:r>
          </a:p>
          <a:p>
            <a:pPr lvl="5"/>
            <a:r>
              <a:rPr lang="lt-LT" dirty="0" smtClean="0"/>
              <a:t>Mikalojus Radvila Juodasis (1515–1565 m.) – Lietuvos didysis maršalka, Lietuvos didysis kancleris, Vilniaus vaivada</a:t>
            </a:r>
          </a:p>
          <a:p>
            <a:pPr lvl="5"/>
            <a:r>
              <a:rPr lang="lt-LT" dirty="0" smtClean="0"/>
              <a:t>Jonas Radvila III (1516–1551 m.) – LDK taurininkas</a:t>
            </a:r>
          </a:p>
          <a:p>
            <a:pPr lvl="4"/>
            <a:r>
              <a:rPr lang="lt-LT" dirty="0" smtClean="0"/>
              <a:t>Ona Radvilaitė (1476–1522 m.) – Konrado III Rudojo žmona, </a:t>
            </a:r>
            <a:r>
              <a:rPr lang="lt-LT" dirty="0" err="1" smtClean="0"/>
              <a:t>Mazovijos</a:t>
            </a:r>
            <a:r>
              <a:rPr lang="lt-LT" dirty="0" smtClean="0"/>
              <a:t> kunigaikštienė</a:t>
            </a:r>
          </a:p>
          <a:p>
            <a:pPr lvl="4"/>
            <a:r>
              <a:rPr lang="lt-LT" dirty="0" smtClean="0"/>
              <a:t>Vaitiekus Radvila (1478–1519 m.) – </a:t>
            </a:r>
            <a:r>
              <a:rPr lang="lt-LT" dirty="0" err="1" smtClean="0"/>
              <a:t>Lucko</a:t>
            </a:r>
            <a:r>
              <a:rPr lang="lt-LT" dirty="0" smtClean="0"/>
              <a:t> vyskupas, Vilniaus vyskupas,</a:t>
            </a:r>
          </a:p>
          <a:p>
            <a:pPr lvl="4"/>
            <a:r>
              <a:rPr lang="lt-LT" dirty="0" smtClean="0"/>
              <a:t>Jurgis Radvila I (1480–1541 m.) – Lietuvos didysis etmonas</a:t>
            </a:r>
          </a:p>
          <a:p>
            <a:pPr lvl="4"/>
            <a:r>
              <a:rPr lang="lt-LT" dirty="0" smtClean="0"/>
              <a:t>pirmoji žmona Barbora Kiškaitė </a:t>
            </a:r>
          </a:p>
          <a:p>
            <a:pPr lvl="4"/>
            <a:r>
              <a:rPr lang="lt-LT" dirty="0" smtClean="0"/>
              <a:t>antroji žmona Barbora Kola (148x–1550 m.) </a:t>
            </a:r>
          </a:p>
          <a:p>
            <a:pPr lvl="5"/>
            <a:r>
              <a:rPr lang="lt-LT" dirty="0" smtClean="0"/>
              <a:t>Mikalojus Radvila Rudasis (1512–1584 m.) – Lietuvos didysis kancleris, Lietuvos didysis etmonas, Vilniaus vaivada</a:t>
            </a:r>
          </a:p>
          <a:p>
            <a:pPr lvl="5"/>
            <a:r>
              <a:rPr lang="lt-LT" dirty="0" smtClean="0"/>
              <a:t>Ona Elžbieta Radvilaitė (1518–1558 m.) – Barboros Radvilaitės sesuo, </a:t>
            </a:r>
            <a:r>
              <a:rPr lang="lt-LT" dirty="0" err="1" smtClean="0"/>
              <a:t>Voluinės</a:t>
            </a:r>
            <a:r>
              <a:rPr lang="lt-LT" dirty="0" smtClean="0"/>
              <a:t> žemės maršalo Petro Kiškos žmona</a:t>
            </a:r>
          </a:p>
          <a:p>
            <a:pPr lvl="5"/>
            <a:r>
              <a:rPr lang="lt-LT" dirty="0" smtClean="0"/>
              <a:t>Barbora Radvilaitė (1520–1551 m.) – Žygimanto Augusto antroji žmona, karalienė</a:t>
            </a:r>
            <a:endParaRPr lang="lt-L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paveldo-akademija.lt/wp-content/uploads/2012/06/Iliustracij_Radvilos.jpg"/>
          <p:cNvPicPr>
            <a:picLocks noChangeAspect="1" noChangeArrowheads="1"/>
          </p:cNvPicPr>
          <p:nvPr/>
        </p:nvPicPr>
        <p:blipFill>
          <a:blip r:embed="rId2" cstate="print"/>
          <a:srcRect/>
          <a:stretch>
            <a:fillRect/>
          </a:stretch>
        </p:blipFill>
        <p:spPr bwMode="auto">
          <a:xfrm>
            <a:off x="0" y="28060"/>
            <a:ext cx="9144000" cy="682994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8229600" cy="1399032"/>
          </a:xfrm>
        </p:spPr>
        <p:txBody>
          <a:bodyPr/>
          <a:lstStyle/>
          <a:p>
            <a:r>
              <a:rPr lang="lt-LT" dirty="0" smtClean="0"/>
              <a:t>Barbora Radvilaitė</a:t>
            </a:r>
            <a:endParaRPr lang="lt-LT" dirty="0"/>
          </a:p>
        </p:txBody>
      </p:sp>
      <p:sp>
        <p:nvSpPr>
          <p:cNvPr id="3" name="Content Placeholder 2"/>
          <p:cNvSpPr>
            <a:spLocks noGrp="1"/>
          </p:cNvSpPr>
          <p:nvPr>
            <p:ph idx="1"/>
          </p:nvPr>
        </p:nvSpPr>
        <p:spPr>
          <a:xfrm>
            <a:off x="457200" y="1600200"/>
            <a:ext cx="3034680" cy="4525963"/>
          </a:xfrm>
        </p:spPr>
        <p:txBody>
          <a:bodyPr>
            <a:normAutofit/>
          </a:bodyPr>
          <a:lstStyle/>
          <a:p>
            <a:r>
              <a:rPr lang="lt-LT" sz="1600" b="1" dirty="0" smtClean="0"/>
              <a:t>Barbora Radvilaitė</a:t>
            </a:r>
            <a:r>
              <a:rPr lang="lt-LT" sz="1600" dirty="0" smtClean="0"/>
              <a:t> (1520 m. gruodžio 6 d. – 1551 m. gegužės 8 d.) – LDK didikė, antroji Lietuvos didžiojo kunigaikščio Žygimanto Augusto (Zigmanto Augusto) antroji žmona, Lenkijos karalienė (nuo 1550 m.).</a:t>
            </a:r>
            <a:endParaRPr lang="lt-LT" sz="1600" dirty="0"/>
          </a:p>
        </p:txBody>
      </p:sp>
      <p:pic>
        <p:nvPicPr>
          <p:cNvPr id="19458" name="Picture 2" descr="Vaizdas:Per&amp;lstrok;y królowej Barbary.jpeg"/>
          <p:cNvPicPr>
            <a:picLocks noChangeAspect="1" noChangeArrowheads="1"/>
          </p:cNvPicPr>
          <p:nvPr/>
        </p:nvPicPr>
        <p:blipFill>
          <a:blip r:embed="rId2" cstate="print"/>
          <a:srcRect/>
          <a:stretch>
            <a:fillRect/>
          </a:stretch>
        </p:blipFill>
        <p:spPr bwMode="auto">
          <a:xfrm>
            <a:off x="4427984" y="1143000"/>
            <a:ext cx="4067175" cy="5715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b="1" dirty="0" smtClean="0"/>
              <a:t>Biografija</a:t>
            </a:r>
            <a:br>
              <a:rPr lang="lt-LT" b="1" dirty="0" smtClean="0"/>
            </a:br>
            <a:endParaRPr lang="lt-LT" dirty="0"/>
          </a:p>
        </p:txBody>
      </p:sp>
      <p:sp>
        <p:nvSpPr>
          <p:cNvPr id="3" name="Content Placeholder 2"/>
          <p:cNvSpPr>
            <a:spLocks noGrp="1"/>
          </p:cNvSpPr>
          <p:nvPr>
            <p:ph idx="1"/>
          </p:nvPr>
        </p:nvSpPr>
        <p:spPr>
          <a:xfrm>
            <a:off x="3995936" y="1600200"/>
            <a:ext cx="4690864" cy="4525963"/>
          </a:xfrm>
        </p:spPr>
        <p:txBody>
          <a:bodyPr>
            <a:normAutofit/>
          </a:bodyPr>
          <a:lstStyle/>
          <a:p>
            <a:r>
              <a:rPr lang="lt-LT" sz="1600" dirty="0" smtClean="0"/>
              <a:t>Barboros Radvilaitės gimimo data nėra tiksliai žinoma. Manoma, jog ji gimė 1520 m. gruodžio 6 d. Barboros tėvas buvo Jurgis Radvila, Vilniaus kaštelionas ir didysis Lietuvos etmonas, motina – Barbora </a:t>
            </a:r>
            <a:r>
              <a:rPr lang="lt-LT" sz="1600" dirty="0" err="1" smtClean="0"/>
              <a:t>Kolanka</a:t>
            </a:r>
            <a:r>
              <a:rPr lang="lt-LT" sz="1600" dirty="0" smtClean="0"/>
              <a:t> kilusi iš Mažosios Lenkijos Stulpų giminės. Brolis Mikalojus Radvila Rudasis (~1515–1584), Vilniaus vaivada ir LDK kancleris, vyresnė sesuo Ona (~1518–1556). Jos pusbrolis buvo Vilniaus vaivada, Lietuvos kancleris ir etmonas Mikalojus Radvila Juodasis.</a:t>
            </a:r>
            <a:endParaRPr lang="lt-LT" sz="1600" dirty="0"/>
          </a:p>
        </p:txBody>
      </p:sp>
      <p:pic>
        <p:nvPicPr>
          <p:cNvPr id="18434" name="Picture 2" descr="Vaizdas:Barbradziwill1520.jpg"/>
          <p:cNvPicPr>
            <a:picLocks noChangeAspect="1" noChangeArrowheads="1"/>
          </p:cNvPicPr>
          <p:nvPr/>
        </p:nvPicPr>
        <p:blipFill>
          <a:blip r:embed="rId2" cstate="print"/>
          <a:srcRect/>
          <a:stretch>
            <a:fillRect/>
          </a:stretch>
        </p:blipFill>
        <p:spPr bwMode="auto">
          <a:xfrm>
            <a:off x="0" y="1196752"/>
            <a:ext cx="3648075" cy="528637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www.bernardinai.lt/file/1049d29e5322b3eb979c342df5ba7c2a52e20088.jpg"/>
          <p:cNvPicPr>
            <a:picLocks noChangeAspect="1" noChangeArrowheads="1"/>
          </p:cNvPicPr>
          <p:nvPr/>
        </p:nvPicPr>
        <p:blipFill>
          <a:blip r:embed="rId2" cstate="print"/>
          <a:srcRect/>
          <a:stretch>
            <a:fillRect/>
          </a:stretch>
        </p:blipFill>
        <p:spPr bwMode="auto">
          <a:xfrm>
            <a:off x="0" y="0"/>
            <a:ext cx="9144000" cy="6876510"/>
          </a:xfrm>
          <a:prstGeom prst="rect">
            <a:avLst/>
          </a:prstGeom>
          <a:noFill/>
        </p:spPr>
      </p:pic>
      <p:sp>
        <p:nvSpPr>
          <p:cNvPr id="2" name="Title 1"/>
          <p:cNvSpPr>
            <a:spLocks noGrp="1"/>
          </p:cNvSpPr>
          <p:nvPr>
            <p:ph type="title"/>
          </p:nvPr>
        </p:nvSpPr>
        <p:spPr/>
        <p:txBody>
          <a:bodyPr/>
          <a:lstStyle/>
          <a:p>
            <a:r>
              <a:rPr lang="lt-LT" b="1" dirty="0" smtClean="0"/>
              <a:t>Barboros gyvenimas</a:t>
            </a:r>
            <a:endParaRPr lang="lt-LT" b="1" dirty="0"/>
          </a:p>
        </p:txBody>
      </p:sp>
      <p:sp>
        <p:nvSpPr>
          <p:cNvPr id="3" name="Content Placeholder 2"/>
          <p:cNvSpPr>
            <a:spLocks noGrp="1"/>
          </p:cNvSpPr>
          <p:nvPr>
            <p:ph idx="1"/>
          </p:nvPr>
        </p:nvSpPr>
        <p:spPr>
          <a:xfrm>
            <a:off x="107504" y="5301209"/>
            <a:ext cx="8928992" cy="1575302"/>
          </a:xfrm>
          <a:solidFill>
            <a:schemeClr val="bg1"/>
          </a:solidFill>
        </p:spPr>
        <p:txBody>
          <a:bodyPr>
            <a:normAutofit/>
          </a:bodyPr>
          <a:lstStyle/>
          <a:p>
            <a:pPr marL="64008" indent="0">
              <a:buNone/>
            </a:pPr>
            <a:r>
              <a:rPr lang="lt-LT" sz="1600" dirty="0" smtClean="0">
                <a:solidFill>
                  <a:srgbClr val="FF0000"/>
                </a:solidFill>
              </a:rPr>
              <a:t>Barbora gimė ir užaugo Vilniuje, ant Neries kranto stovėjusiame dvare. Buvo gerai išmokslinta, be vietos kalbų mokėjo lotynų ir italų kalbas. Žaidė šachmatais, mėgo medžioti, puikiai šoko. Pagal atliktus Barboros griaučių tyrimus, manoma, kad ji buvo gero, harmoningo sudėjimo, aukšta (ūgis didesnis už vidutinį – 1,62 m). Puikiai mokėjo lenkų kalbą, buvo labai pamaldi, tačiau tolerantiškai žiūrėjo į plintančią reformaciją.</a:t>
            </a:r>
            <a:endParaRPr lang="lt-LT" sz="16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b="1" dirty="0" smtClean="0"/>
              <a:t>Mikalojus Radvila Juodasis</a:t>
            </a:r>
            <a:br>
              <a:rPr lang="lt-LT" b="1" dirty="0" smtClean="0"/>
            </a:br>
            <a:endParaRPr lang="lt-LT" dirty="0"/>
          </a:p>
        </p:txBody>
      </p:sp>
      <p:sp>
        <p:nvSpPr>
          <p:cNvPr id="3" name="Content Placeholder 2"/>
          <p:cNvSpPr>
            <a:spLocks noGrp="1"/>
          </p:cNvSpPr>
          <p:nvPr>
            <p:ph idx="1"/>
          </p:nvPr>
        </p:nvSpPr>
        <p:spPr>
          <a:xfrm>
            <a:off x="457200" y="1600200"/>
            <a:ext cx="2962672" cy="4525963"/>
          </a:xfrm>
        </p:spPr>
        <p:txBody>
          <a:bodyPr>
            <a:normAutofit/>
          </a:bodyPr>
          <a:lstStyle/>
          <a:p>
            <a:r>
              <a:rPr lang="lt-LT" sz="1600" b="1" dirty="0" smtClean="0"/>
              <a:t>Mikalojus Radvila Juodasis</a:t>
            </a:r>
            <a:r>
              <a:rPr lang="lt-LT" sz="1600" dirty="0" smtClean="0"/>
              <a:t> (1515 m. vasario 4 d. Nesvyžiuje –1565 m. gegužės 28 d. Lukiškėse) – Lietuvos Didžiosios Kunigaikštystės didikas, ir reformacijos veikėjas.</a:t>
            </a:r>
            <a:endParaRPr lang="lt-LT" sz="1600" dirty="0"/>
          </a:p>
        </p:txBody>
      </p:sp>
      <p:pic>
        <p:nvPicPr>
          <p:cNvPr id="23554" name="Picture 2" descr="Vaizdas:Miko&amp;lstrok;aj Radziwi&amp;lstrok;&amp;lstrok; Czarny.JPG"/>
          <p:cNvPicPr>
            <a:picLocks noChangeAspect="1" noChangeArrowheads="1"/>
          </p:cNvPicPr>
          <p:nvPr/>
        </p:nvPicPr>
        <p:blipFill>
          <a:blip r:embed="rId2" cstate="print"/>
          <a:srcRect/>
          <a:stretch>
            <a:fillRect/>
          </a:stretch>
        </p:blipFill>
        <p:spPr bwMode="auto">
          <a:xfrm>
            <a:off x="4283968" y="1052736"/>
            <a:ext cx="4248472" cy="5630089"/>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230</TotalTime>
  <Words>559</Words>
  <Application>Microsoft Office PowerPoint</Application>
  <PresentationFormat>Demonstracija ekrane (4:3)</PresentationFormat>
  <Paragraphs>35</Paragraphs>
  <Slides>11</Slides>
  <Notes>0</Notes>
  <HiddenSlides>0</HiddenSlides>
  <MMClips>0</MMClips>
  <ScaleCrop>false</ScaleCrop>
  <HeadingPairs>
    <vt:vector size="4" baseType="variant">
      <vt:variant>
        <vt:lpstr>Tema</vt:lpstr>
      </vt:variant>
      <vt:variant>
        <vt:i4>1</vt:i4>
      </vt:variant>
      <vt:variant>
        <vt:lpstr>Skaidrių pavadinimai</vt:lpstr>
      </vt:variant>
      <vt:variant>
        <vt:i4>11</vt:i4>
      </vt:variant>
    </vt:vector>
  </HeadingPairs>
  <TitlesOfParts>
    <vt:vector size="12" baseType="lpstr">
      <vt:lpstr>Verve</vt:lpstr>
      <vt:lpstr>Radvilos</vt:lpstr>
      <vt:lpstr>PowerPoint pristatymas</vt:lpstr>
      <vt:lpstr>PowerPoint pristatymas</vt:lpstr>
      <vt:lpstr>Giminės pradininkai</vt:lpstr>
      <vt:lpstr>PowerPoint pristatymas</vt:lpstr>
      <vt:lpstr>Barbora Radvilaitė</vt:lpstr>
      <vt:lpstr>Biografija </vt:lpstr>
      <vt:lpstr>Barboros gyvenimas</vt:lpstr>
      <vt:lpstr>Mikalojus Radvila Juodasis </vt:lpstr>
      <vt:lpstr>Šeima</vt:lpstr>
      <vt:lpstr>Mikalojus Radvila Rudasis </vt:lpstr>
    </vt:vector>
  </TitlesOfParts>
  <Company>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Radvilos</dc:title>
  <dc:creator>Lina</dc:creator>
  <cp:lastModifiedBy>vytslv</cp:lastModifiedBy>
  <cp:revision>6</cp:revision>
  <dcterms:created xsi:type="dcterms:W3CDTF">2012-10-03T17:29:52Z</dcterms:created>
  <dcterms:modified xsi:type="dcterms:W3CDTF">2012-10-05T08:56:59Z</dcterms:modified>
</cp:coreProperties>
</file>