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6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3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60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6944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640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0925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65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43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95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979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24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983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30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690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0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0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22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Reformacija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5174776"/>
            <a:ext cx="6400800" cy="1752600"/>
          </a:xfrm>
        </p:spPr>
        <p:txBody>
          <a:bodyPr/>
          <a:lstStyle/>
          <a:p>
            <a:r>
              <a:rPr lang="lt-LT" dirty="0" smtClean="0"/>
              <a:t>                             Liudmila Melkova, Simas </a:t>
            </a:r>
            <a:r>
              <a:rPr lang="lt-LT" dirty="0" err="1" smtClean="0"/>
              <a:t>Pukenis</a:t>
            </a:r>
            <a:r>
              <a:rPr lang="lt-LT" dirty="0" smtClean="0"/>
              <a:t> 3b.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2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Turinys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3982" y="1828800"/>
            <a:ext cx="6591985" cy="3777622"/>
          </a:xfrm>
        </p:spPr>
        <p:txBody>
          <a:bodyPr>
            <a:normAutofit/>
          </a:bodyPr>
          <a:lstStyle/>
          <a:p>
            <a:r>
              <a:rPr lang="lt-LT" sz="3200" dirty="0" smtClean="0"/>
              <a:t>Sąvoka</a:t>
            </a:r>
          </a:p>
          <a:p>
            <a:r>
              <a:rPr lang="lt-LT" sz="3200" dirty="0" smtClean="0"/>
              <a:t>Pagrindinės priežastys</a:t>
            </a:r>
          </a:p>
          <a:p>
            <a:r>
              <a:rPr lang="lt-LT" sz="3200" dirty="0" smtClean="0"/>
              <a:t>Plitimo būdai</a:t>
            </a:r>
          </a:p>
          <a:p>
            <a:r>
              <a:rPr lang="lt-LT" sz="3200" dirty="0" smtClean="0"/>
              <a:t>Martynas Liuteris</a:t>
            </a:r>
          </a:p>
          <a:p>
            <a:r>
              <a:rPr lang="lt-LT" sz="3200" dirty="0" smtClean="0"/>
              <a:t>Padariniai</a:t>
            </a:r>
          </a:p>
          <a:p>
            <a:r>
              <a:rPr lang="lt-LT" sz="3200" dirty="0" smtClean="0"/>
              <a:t>Išvados</a:t>
            </a:r>
          </a:p>
        </p:txBody>
      </p:sp>
    </p:spTree>
    <p:extLst>
      <p:ext uri="{BB962C8B-B14F-4D97-AF65-F5344CB8AC3E}">
        <p14:creationId xmlns:p14="http://schemas.microsoft.com/office/powerpoint/2010/main" val="346450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b="1" dirty="0" smtClean="0"/>
              <a:t>Sąvoka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2400" b="1" dirty="0" smtClean="0"/>
              <a:t>Reformacija</a:t>
            </a:r>
            <a:r>
              <a:rPr lang="lt-LT" sz="2400" b="1" dirty="0"/>
              <a:t> </a:t>
            </a:r>
            <a:r>
              <a:rPr lang="lt-LT" sz="2400" dirty="0"/>
              <a:t>– Vokietijoje prasidėjęs ir didesnėje Europos dalyje XVI a. vykęs visuomeninis politinis ir ideologinis judėjimas prieš bažnyčios išsigimimą, siekęs religijos </a:t>
            </a:r>
            <a:r>
              <a:rPr lang="lt-LT" sz="2400" dirty="0" smtClean="0"/>
              <a:t>atnaujinimo </a:t>
            </a:r>
            <a:r>
              <a:rPr lang="lt-LT" sz="2400" dirty="0"/>
              <a:t>ir Katalikų bažnyčios </a:t>
            </a:r>
            <a:r>
              <a:rPr lang="lt-LT" sz="2400" dirty="0" smtClean="0"/>
              <a:t>pertvarkymo.</a:t>
            </a:r>
          </a:p>
          <a:p>
            <a:r>
              <a:rPr lang="lt-LT" sz="2400" dirty="0" smtClean="0"/>
              <a:t>Davė pradžią protestantizmui.</a:t>
            </a:r>
          </a:p>
          <a:p>
            <a:r>
              <a:rPr lang="lt-LT" sz="2400" dirty="0" smtClean="0"/>
              <a:t>Pagrindiniai lyderiai : M.Liuteris (iniciatorius), Ž.Kalvinas, U.Cvinglis.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6061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b="1" dirty="0" smtClean="0"/>
              <a:t>Pagrindinės priežastys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752600"/>
            <a:ext cx="6591985" cy="3777622"/>
          </a:xfrm>
        </p:spPr>
        <p:txBody>
          <a:bodyPr/>
          <a:lstStyle/>
          <a:p>
            <a:r>
              <a:rPr lang="lt-LT" sz="2800" dirty="0" smtClean="0"/>
              <a:t>Žmonių nepasitikėjimas bažnyčia ir jos mokymu.</a:t>
            </a:r>
          </a:p>
          <a:p>
            <a:r>
              <a:rPr lang="lt-LT" sz="2800" dirty="0" smtClean="0"/>
              <a:t>Didėjantys mokėsčiai, pinigų rinkimas bažnyčių ir rūmų statybai.</a:t>
            </a:r>
          </a:p>
          <a:p>
            <a:r>
              <a:rPr lang="lt-LT" sz="2800" dirty="0" smtClean="0"/>
              <a:t>Didysis bažnyčios skilimas, smukęs Romos autoritetas, prekyba bažnytinėmis pareigomis</a:t>
            </a:r>
            <a:r>
              <a:rPr lang="lt-LT" dirty="0"/>
              <a:t>.</a:t>
            </a:r>
            <a:endParaRPr lang="lt-LT" dirty="0" smtClean="0"/>
          </a:p>
        </p:txBody>
      </p:sp>
    </p:spTree>
    <p:extLst>
      <p:ext uri="{BB962C8B-B14F-4D97-AF65-F5344CB8AC3E}">
        <p14:creationId xmlns:p14="http://schemas.microsoft.com/office/powerpoint/2010/main" val="7063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1" y="624110"/>
            <a:ext cx="7239000" cy="1280890"/>
          </a:xfrm>
        </p:spPr>
        <p:txBody>
          <a:bodyPr>
            <a:noAutofit/>
          </a:bodyPr>
          <a:lstStyle/>
          <a:p>
            <a:r>
              <a:rPr lang="lt-LT" sz="4000" b="1" dirty="0" smtClean="0"/>
              <a:t>Reformacijos plitimo būdai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752600"/>
            <a:ext cx="6591985" cy="3777622"/>
          </a:xfrm>
        </p:spPr>
        <p:txBody>
          <a:bodyPr>
            <a:normAutofit/>
          </a:bodyPr>
          <a:lstStyle/>
          <a:p>
            <a:r>
              <a:rPr lang="lt-LT" sz="2800" dirty="0"/>
              <a:t>Sukilimai (reikalauta teisės patiems rinkti kunigus, panaikinti baudžiavą ir atiduoti žemę valstiečiams</a:t>
            </a:r>
            <a:r>
              <a:rPr lang="lt-LT" sz="2800" dirty="0" smtClean="0"/>
              <a:t>);</a:t>
            </a:r>
          </a:p>
          <a:p>
            <a:r>
              <a:rPr lang="en-US" sz="2800" dirty="0" err="1"/>
              <a:t>Reformos</a:t>
            </a:r>
            <a:r>
              <a:rPr lang="en-US" sz="2800" dirty="0"/>
              <a:t> (</a:t>
            </a:r>
            <a:r>
              <a:rPr lang="en-US" sz="2800" dirty="0" err="1"/>
              <a:t>Bažnyčios</a:t>
            </a:r>
            <a:r>
              <a:rPr lang="en-US" sz="2800" dirty="0"/>
              <a:t> </a:t>
            </a:r>
            <a:r>
              <a:rPr lang="en-US" sz="2800" dirty="0" err="1"/>
              <a:t>organizacijos</a:t>
            </a:r>
            <a:r>
              <a:rPr lang="en-US" sz="2800" dirty="0"/>
              <a:t> </a:t>
            </a:r>
            <a:r>
              <a:rPr lang="en-US" sz="2800" dirty="0" err="1"/>
              <a:t>reforma</a:t>
            </a:r>
            <a:r>
              <a:rPr lang="en-US" sz="2800" dirty="0" smtClean="0"/>
              <a:t>);</a:t>
            </a:r>
            <a:endParaRPr lang="lt-LT" sz="2800" dirty="0" smtClean="0"/>
          </a:p>
          <a:p>
            <a:r>
              <a:rPr lang="lt-LT" sz="2800" dirty="0" smtClean="0"/>
              <a:t>Atsiradusios </a:t>
            </a:r>
            <a:r>
              <a:rPr lang="lt-LT" sz="2800" dirty="0"/>
              <a:t>naujos krikščionybės atšakos (protestantizmas, liuteronybė, kalvinizmas).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685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7198800" cy="6462490"/>
          </a:xfrm>
        </p:spPr>
        <p:txBody>
          <a:bodyPr>
            <a:normAutofit/>
          </a:bodyPr>
          <a:lstStyle/>
          <a:p>
            <a:r>
              <a:rPr lang="lt-LT" dirty="0" smtClean="0"/>
              <a:t>     </a:t>
            </a:r>
            <a:r>
              <a:rPr lang="lt-LT" b="1" dirty="0" smtClean="0"/>
              <a:t>M. Liuteris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b="1" dirty="0" smtClean="0"/>
              <a:t>                                    </a:t>
            </a:r>
            <a:r>
              <a:rPr lang="lt-LT" sz="1600" b="1" dirty="0" smtClean="0"/>
              <a:t> </a:t>
            </a:r>
            <a:r>
              <a:rPr lang="lt-LT" sz="1800" b="1" dirty="0" smtClean="0"/>
              <a:t>U. </a:t>
            </a:r>
            <a:r>
              <a:rPr lang="lt-LT" sz="1800" b="1" dirty="0" err="1" smtClean="0"/>
              <a:t>Cvingalis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/>
              <a:t> </a:t>
            </a:r>
            <a:r>
              <a:rPr lang="lt-LT" dirty="0" smtClean="0"/>
              <a:t>                      </a:t>
            </a:r>
            <a:r>
              <a:rPr lang="lt-LT" sz="1800" dirty="0" smtClean="0"/>
              <a:t>                                </a:t>
            </a: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sz="2700" b="1" smtClean="0"/>
              <a:t>                                                  </a:t>
            </a:r>
            <a:r>
              <a:rPr lang="lt-LT" sz="1800" b="1" smtClean="0"/>
              <a:t>Ž</a:t>
            </a:r>
            <a:r>
              <a:rPr lang="lt-LT" sz="1800" b="1" dirty="0"/>
              <a:t>. </a:t>
            </a:r>
            <a:r>
              <a:rPr lang="lt-LT" sz="1800" b="1" dirty="0" smtClean="0"/>
              <a:t> Kalvinas  </a:t>
            </a:r>
            <a:endParaRPr lang="lt-LT" sz="1800" b="1" dirty="0"/>
          </a:p>
        </p:txBody>
      </p:sp>
      <p:pic>
        <p:nvPicPr>
          <p:cNvPr id="1026" name="Picture 2" descr="http://www.lksb.lt/i/cnt/4df04c21cd03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505200"/>
            <a:ext cx="1941000" cy="274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tudijos.info/Uploads/Summary/Images/179/45900/af991ce42b2e279740ed103a1c2d293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57200"/>
            <a:ext cx="1941000" cy="2484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upload.wikimedia.org/wikipedia/commons/thumb/b/b0/Martin_Luther_by_Lucas_Cranach_der_%C3%84ltere.jpeg/250px-Martin_Luther_by_Lucas_Cranach_der_%C3%84ltere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447800"/>
            <a:ext cx="2667000" cy="3893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647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b="1" dirty="0" smtClean="0"/>
              <a:t>Martynas Liuteris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010400" cy="4800600"/>
          </a:xfrm>
        </p:spPr>
        <p:txBody>
          <a:bodyPr>
            <a:normAutofit/>
          </a:bodyPr>
          <a:lstStyle/>
          <a:p>
            <a:r>
              <a:rPr lang="lt-LT" sz="2800" dirty="0" smtClean="0"/>
              <a:t>Martynas Liuteris – vokiečių reformatorius, protestantizmo pradininkas.</a:t>
            </a:r>
          </a:p>
          <a:p>
            <a:r>
              <a:rPr lang="lt-LT" sz="2800" dirty="0" smtClean="0"/>
              <a:t>Gyvenime M.Liuteris buvo teologas, vienuolis Augustinas, vertėjas, išvertęs Bibliją, siekęs bažnyčios reformos, mokytojas, kurio mokymas sukūrė Krikščionybės atšaką.</a:t>
            </a:r>
          </a:p>
          <a:p>
            <a:r>
              <a:rPr lang="lt-LT" sz="2800" dirty="0" smtClean="0"/>
              <a:t>Šio mokymo išpažinėjai pavadinti liuteronais.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206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676401" y="533400"/>
            <a:ext cx="6858000" cy="823690"/>
          </a:xfrm>
        </p:spPr>
        <p:txBody>
          <a:bodyPr>
            <a:normAutofit/>
          </a:bodyPr>
          <a:lstStyle/>
          <a:p>
            <a:r>
              <a:rPr lang="lt-LT" sz="4000" b="1" dirty="0" smtClean="0"/>
              <a:t>Padariniai</a:t>
            </a:r>
            <a:endParaRPr lang="lt-LT" sz="40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676400" y="1600200"/>
            <a:ext cx="6589199" cy="4311022"/>
          </a:xfrm>
        </p:spPr>
        <p:txBody>
          <a:bodyPr>
            <a:normAutofit lnSpcReduction="10000"/>
          </a:bodyPr>
          <a:lstStyle/>
          <a:p>
            <a:r>
              <a:rPr lang="lt-LT" sz="2800" dirty="0"/>
              <a:t>Imta labiau vertinti santuoką.</a:t>
            </a:r>
          </a:p>
          <a:p>
            <a:r>
              <a:rPr lang="lt-LT" sz="2800" dirty="0"/>
              <a:t>Bažnyčioje įsigalėjo nacionalinė kalba.</a:t>
            </a:r>
          </a:p>
          <a:p>
            <a:r>
              <a:rPr lang="lt-LT" sz="2800" dirty="0"/>
              <a:t>Nepriklausomos Protestantų bažnyčios susikūrimas.</a:t>
            </a:r>
          </a:p>
          <a:p>
            <a:r>
              <a:rPr lang="lt-LT" sz="2800" dirty="0"/>
              <a:t>Vakarų bažnyčios skilimas į katalikybę ir protestantizmą.</a:t>
            </a:r>
          </a:p>
          <a:p>
            <a:r>
              <a:rPr lang="lt-LT" sz="2800" dirty="0"/>
              <a:t>Sudarytos palankios sąlygos mokslo, švietimo, meno plėtrai.</a:t>
            </a:r>
            <a:endParaRPr lang="en-US" sz="2800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88462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000" b="1" dirty="0" smtClean="0"/>
              <a:t>Išvados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752600"/>
            <a:ext cx="6591985" cy="4158622"/>
          </a:xfrm>
        </p:spPr>
        <p:txBody>
          <a:bodyPr>
            <a:noAutofit/>
          </a:bodyPr>
          <a:lstStyle/>
          <a:p>
            <a:r>
              <a:rPr lang="lt-LT" sz="2800" dirty="0"/>
              <a:t>Reformacija kilo dėl </a:t>
            </a:r>
            <a:r>
              <a:rPr lang="lt-LT" sz="2800" dirty="0" smtClean="0"/>
              <a:t>nepasitenkino bažnyčia.</a:t>
            </a:r>
          </a:p>
          <a:p>
            <a:r>
              <a:rPr lang="lt-LT" sz="2800" dirty="0"/>
              <a:t>Iniciatorius – Martynas Liuteris</a:t>
            </a:r>
            <a:r>
              <a:rPr lang="lt-LT" sz="2800" dirty="0" smtClean="0"/>
              <a:t>.</a:t>
            </a:r>
          </a:p>
          <a:p>
            <a:r>
              <a:rPr lang="lt-LT" sz="2800" dirty="0" smtClean="0"/>
              <a:t>Procesas </a:t>
            </a:r>
            <a:r>
              <a:rPr lang="lt-LT" sz="2800" dirty="0"/>
              <a:t>turėjo daug įtakos tolesniam Europos kultūros vystymuisi nepasitenkinimo bažnyčia</a:t>
            </a:r>
            <a:r>
              <a:rPr lang="lt-LT" sz="2800" dirty="0" smtClean="0"/>
              <a:t>.</a:t>
            </a:r>
          </a:p>
          <a:p>
            <a:r>
              <a:rPr lang="lt-LT" sz="2800" dirty="0"/>
              <a:t>Buvo skirtas didesnis dėmesys gimtąjai kalbai, švietimui.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8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nabždesys">
  <a:themeElements>
    <a:clrScheme name="Šnabždesys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Šnabždesy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Šnabždesy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</TotalTime>
  <Words>199</Words>
  <Application>Microsoft Office PowerPoint</Application>
  <PresentationFormat>Demonstracija ekrane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9</vt:i4>
      </vt:variant>
    </vt:vector>
  </HeadingPairs>
  <TitlesOfParts>
    <vt:vector size="10" baseType="lpstr">
      <vt:lpstr>Šnabždesys</vt:lpstr>
      <vt:lpstr>Reformacija</vt:lpstr>
      <vt:lpstr>Turinys</vt:lpstr>
      <vt:lpstr>Sąvoka</vt:lpstr>
      <vt:lpstr>Pagrindinės priežastys</vt:lpstr>
      <vt:lpstr>Reformacijos plitimo būdai</vt:lpstr>
      <vt:lpstr>     M. Liuteris                                         U. Cvingalis                                                                                                               Ž.  Kalvinas  </vt:lpstr>
      <vt:lpstr>Martynas Liuteris</vt:lpstr>
      <vt:lpstr>Padariniai</vt:lpstr>
      <vt:lpstr>Išvados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Reformacija</dc:title>
  <dc:creator>Admin</dc:creator>
  <cp:lastModifiedBy>Vytautas</cp:lastModifiedBy>
  <cp:revision>7</cp:revision>
  <dcterms:created xsi:type="dcterms:W3CDTF">2006-08-16T00:00:00Z</dcterms:created>
  <dcterms:modified xsi:type="dcterms:W3CDTF">2014-09-28T09:02:49Z</dcterms:modified>
</cp:coreProperties>
</file>